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402" y="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85169776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>
                <a:latin typeface="+mj-lt"/>
                <a:ea typeface="+mj-ea"/>
                <a:cs typeface="+mj-cs"/>
                <a:sym typeface="Telex-Regular"/>
              </a:defRPr>
            </a:lvl1pPr>
            <a:lvl2pPr marL="685800" indent="-342900">
              <a:spcBef>
                <a:spcPts val="3200"/>
              </a:spcBef>
              <a:defRPr sz="2800">
                <a:latin typeface="+mj-lt"/>
                <a:ea typeface="+mj-ea"/>
                <a:cs typeface="+mj-cs"/>
                <a:sym typeface="Telex-Regular"/>
              </a:defRPr>
            </a:lvl2pPr>
            <a:lvl3pPr marL="1028700" indent="-342900">
              <a:spcBef>
                <a:spcPts val="3200"/>
              </a:spcBef>
              <a:defRPr sz="2800">
                <a:latin typeface="+mj-lt"/>
                <a:ea typeface="+mj-ea"/>
                <a:cs typeface="+mj-cs"/>
                <a:sym typeface="Telex-Regular"/>
              </a:defRPr>
            </a:lvl3pPr>
            <a:lvl4pPr marL="1371600" indent="-342900">
              <a:spcBef>
                <a:spcPts val="3200"/>
              </a:spcBef>
              <a:defRPr sz="2800">
                <a:latin typeface="+mj-lt"/>
                <a:ea typeface="+mj-ea"/>
                <a:cs typeface="+mj-cs"/>
                <a:sym typeface="Telex-Regular"/>
              </a:defRPr>
            </a:lvl4pPr>
            <a:lvl5pPr marL="1714500" indent="-342900">
              <a:spcBef>
                <a:spcPts val="3200"/>
              </a:spcBef>
              <a:defRPr sz="2800">
                <a:latin typeface="+mj-lt"/>
                <a:ea typeface="+mj-ea"/>
                <a:cs typeface="+mj-cs"/>
                <a:sym typeface="Telex-Regular"/>
              </a:defRPr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000">
          <a:latin typeface="+mj-lt"/>
          <a:ea typeface="+mj-ea"/>
          <a:cs typeface="+mj-cs"/>
          <a:sym typeface="Telex-Regular"/>
        </a:defRPr>
      </a:lvl1pPr>
      <a:lvl2pPr indent="228600" algn="ctr" defTabSz="584200">
        <a:defRPr sz="8000">
          <a:latin typeface="+mj-lt"/>
          <a:ea typeface="+mj-ea"/>
          <a:cs typeface="+mj-cs"/>
          <a:sym typeface="Telex-Regular"/>
        </a:defRPr>
      </a:lvl2pPr>
      <a:lvl3pPr indent="457200" algn="ctr" defTabSz="584200">
        <a:defRPr sz="8000">
          <a:latin typeface="+mj-lt"/>
          <a:ea typeface="+mj-ea"/>
          <a:cs typeface="+mj-cs"/>
          <a:sym typeface="Telex-Regular"/>
        </a:defRPr>
      </a:lvl3pPr>
      <a:lvl4pPr indent="685800" algn="ctr" defTabSz="584200">
        <a:defRPr sz="8000">
          <a:latin typeface="+mj-lt"/>
          <a:ea typeface="+mj-ea"/>
          <a:cs typeface="+mj-cs"/>
          <a:sym typeface="Telex-Regular"/>
        </a:defRPr>
      </a:lvl4pPr>
      <a:lvl5pPr indent="914400" algn="ctr" defTabSz="584200">
        <a:defRPr sz="8000">
          <a:latin typeface="+mj-lt"/>
          <a:ea typeface="+mj-ea"/>
          <a:cs typeface="+mj-cs"/>
          <a:sym typeface="Telex-Regular"/>
        </a:defRPr>
      </a:lvl5pPr>
      <a:lvl6pPr indent="1143000" algn="ctr" defTabSz="584200">
        <a:defRPr sz="8000">
          <a:latin typeface="+mj-lt"/>
          <a:ea typeface="+mj-ea"/>
          <a:cs typeface="+mj-cs"/>
          <a:sym typeface="Telex-Regular"/>
        </a:defRPr>
      </a:lvl6pPr>
      <a:lvl7pPr indent="1371600" algn="ctr" defTabSz="584200">
        <a:defRPr sz="8000">
          <a:latin typeface="+mj-lt"/>
          <a:ea typeface="+mj-ea"/>
          <a:cs typeface="+mj-cs"/>
          <a:sym typeface="Telex-Regular"/>
        </a:defRPr>
      </a:lvl7pPr>
      <a:lvl8pPr indent="1600200" algn="ctr" defTabSz="584200">
        <a:defRPr sz="8000">
          <a:latin typeface="+mj-lt"/>
          <a:ea typeface="+mj-ea"/>
          <a:cs typeface="+mj-cs"/>
          <a:sym typeface="Telex-Regular"/>
        </a:defRPr>
      </a:lvl8pPr>
      <a:lvl9pPr indent="1828800" algn="ctr" defTabSz="584200">
        <a:defRPr sz="8000">
          <a:latin typeface="+mj-lt"/>
          <a:ea typeface="+mj-ea"/>
          <a:cs typeface="+mj-cs"/>
          <a:sym typeface="Telex-Regular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32993">
              <a:defRPr sz="4560"/>
            </a:lvl1pPr>
          </a:lstStyle>
          <a:p>
            <a:pPr lvl="0">
              <a:defRPr sz="1800"/>
            </a:pPr>
            <a:r>
              <a:rPr sz="4560"/>
              <a:t>Inferring Gene Regulatory Network using Multi-objective optimization approach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0">
              <a:defRPr sz="1800"/>
            </a:pPr>
            <a:r>
              <a:rPr sz="2800"/>
              <a:t>NSGA-II and AMOSA</a:t>
            </a:r>
          </a:p>
          <a:p>
            <a:pPr lvl="0">
              <a:defRPr sz="1800"/>
            </a:pPr>
            <a:r>
              <a:rPr sz="2800"/>
              <a:t>Ability to found set of diverse and more robust solutions, but not more accurate</a:t>
            </a:r>
          </a:p>
          <a:p>
            <a:pPr lvl="0">
              <a:defRPr sz="1800"/>
            </a:pPr>
            <a:r>
              <a:rPr sz="2800"/>
              <a:t>Ability to visualize the objectives space</a:t>
            </a:r>
          </a:p>
          <a:p>
            <a:pPr lvl="0">
              <a:defRPr sz="1800"/>
            </a:pPr>
            <a:r>
              <a:rPr sz="2800"/>
              <a:t>Future work: optimizing for both for robustness and accuracy is possible</a:t>
            </a:r>
          </a:p>
        </p:txBody>
      </p:sp>
      <p:pic>
        <p:nvPicPr>
          <p:cNvPr id="34" name="final_pop_tllg58c13-v4.2_001_pSize_800_nGen_3200_pCross_0.9_pMut_0.5.inp.out210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42408" y="2556258"/>
            <a:ext cx="6140627" cy="46410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Scatter Search in C*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4805661"/>
          </a:xfrm>
          <a:prstGeom prst="rect">
            <a:avLst/>
          </a:prstGeom>
        </p:spPr>
        <p:txBody>
          <a:bodyPr anchor="t"/>
          <a:lstStyle/>
          <a:p>
            <a:pPr marL="236600" lvl="0" indent="-236600" defTabSz="403097">
              <a:spcBef>
                <a:spcPts val="2200"/>
              </a:spcBef>
              <a:defRPr sz="1800"/>
            </a:pPr>
            <a:r>
              <a:rPr sz="1932"/>
              <a:t>Fast convergence</a:t>
            </a:r>
          </a:p>
          <a:p>
            <a:pPr marL="236600" lvl="0" indent="-236600" defTabSz="403097">
              <a:spcBef>
                <a:spcPts val="2200"/>
              </a:spcBef>
              <a:defRPr sz="1800"/>
            </a:pPr>
            <a:r>
              <a:rPr sz="1932"/>
              <a:t>Code features:</a:t>
            </a:r>
          </a:p>
          <a:p>
            <a:pPr marL="473201" lvl="1" indent="-236600" defTabSz="403097">
              <a:spcBef>
                <a:spcPts val="2200"/>
              </a:spcBef>
              <a:defRPr sz="1800"/>
            </a:pPr>
            <a:r>
              <a:rPr sz="1932"/>
              <a:t>Modular implementation</a:t>
            </a:r>
          </a:p>
          <a:p>
            <a:pPr marL="473201" lvl="1" indent="-236600" defTabSz="403097">
              <a:spcBef>
                <a:spcPts val="2200"/>
              </a:spcBef>
              <a:defRPr sz="1800"/>
            </a:pPr>
            <a:r>
              <a:rPr sz="1932"/>
              <a:t>Visualization options</a:t>
            </a:r>
          </a:p>
          <a:p>
            <a:pPr marL="473201" lvl="1" indent="-236600" defTabSz="403097">
              <a:spcBef>
                <a:spcPts val="2200"/>
              </a:spcBef>
              <a:defRPr sz="1800"/>
            </a:pPr>
            <a:r>
              <a:rPr sz="1932"/>
              <a:t>Re-randomization</a:t>
            </a:r>
          </a:p>
          <a:p>
            <a:pPr marL="473201" lvl="1" indent="-236600" defTabSz="403097">
              <a:spcBef>
                <a:spcPts val="2200"/>
              </a:spcBef>
              <a:defRPr sz="1800"/>
            </a:pPr>
            <a:r>
              <a:rPr sz="1932"/>
              <a:t>Warm start</a:t>
            </a:r>
          </a:p>
          <a:p>
            <a:pPr marL="236600" lvl="0" indent="-236600" defTabSz="403097">
              <a:spcBef>
                <a:spcPts val="2200"/>
              </a:spcBef>
              <a:defRPr sz="1800"/>
            </a:pPr>
            <a:r>
              <a:rPr sz="1932"/>
              <a:t>Future work:</a:t>
            </a:r>
          </a:p>
          <a:p>
            <a:pPr marL="473201" lvl="1" indent="-236600" defTabSz="403097">
              <a:spcBef>
                <a:spcPts val="2200"/>
              </a:spcBef>
              <a:defRPr sz="1800"/>
            </a:pPr>
            <a:r>
              <a:rPr sz="1932"/>
              <a:t>Optimizing other GRN network (Nematostella vectensis) </a:t>
            </a:r>
          </a:p>
        </p:txBody>
      </p:sp>
      <p:pic>
        <p:nvPicPr>
          <p:cNvPr id="38" name="HKGN.055.475.c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87785" y="2612311"/>
            <a:ext cx="2587404" cy="1940553"/>
          </a:xfrm>
          <a:prstGeom prst="rect">
            <a:avLst/>
          </a:prstGeom>
          <a:ln w="12700">
            <a:miter lim="400000"/>
          </a:ln>
        </p:spPr>
      </p:pic>
      <p:pic>
        <p:nvPicPr>
          <p:cNvPr id="39" name="HKGN.061.725.c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87785" y="4596914"/>
            <a:ext cx="2587405" cy="1940554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HKGN.067.975.c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087785" y="6581517"/>
            <a:ext cx="2587404" cy="1940554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screenshot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718893" y="2750887"/>
            <a:ext cx="2136767" cy="5632607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Shape 42"/>
          <p:cNvSpPr/>
          <p:nvPr/>
        </p:nvSpPr>
        <p:spPr>
          <a:xfrm>
            <a:off x="1043222" y="8610599"/>
            <a:ext cx="2206156" cy="355601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700">
                <a:latin typeface="+mj-lt"/>
                <a:ea typeface="+mj-ea"/>
                <a:cs typeface="+mj-cs"/>
                <a:sym typeface="Telex-Regular"/>
              </a:defRPr>
            </a:lvl1pPr>
          </a:lstStyle>
          <a:p>
            <a:pPr lvl="0">
              <a:defRPr sz="1800"/>
            </a:pPr>
            <a:r>
              <a:rPr sz="1700"/>
              <a:t>* under development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Telex-Regular"/>
        <a:ea typeface="Telex-Regular"/>
        <a:cs typeface="Telex-Regular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Telex-Regular"/>
        <a:ea typeface="Telex-Regular"/>
        <a:cs typeface="Telex-Regular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Custom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White</vt:lpstr>
      <vt:lpstr>Inferring Gene Regulatory Network using Multi-objective optimization approach</vt:lpstr>
      <vt:lpstr>Scatter Search in C*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Inferring Gene Regulatory Network using Multi-objective optimization approach</dc:title>
  <dc:creator>jaapk</dc:creator>
  <cp:lastModifiedBy>jaapk</cp:lastModifiedBy>
  <cp:revision>1</cp:revision>
  <dcterms:modified xsi:type="dcterms:W3CDTF">2014-05-07T11:37:53Z</dcterms:modified>
</cp:coreProperties>
</file>