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72" r:id="rId3"/>
    <p:sldId id="257" r:id="rId4"/>
    <p:sldId id="258" r:id="rId5"/>
    <p:sldId id="259" r:id="rId6"/>
    <p:sldId id="261" r:id="rId7"/>
    <p:sldId id="262" r:id="rId8"/>
    <p:sldId id="264" r:id="rId9"/>
    <p:sldId id="266" r:id="rId10"/>
    <p:sldId id="265" r:id="rId11"/>
    <p:sldId id="268" r:id="rId12"/>
    <p:sldId id="297" r:id="rId13"/>
    <p:sldId id="273" r:id="rId14"/>
    <p:sldId id="275" r:id="rId15"/>
    <p:sldId id="276" r:id="rId16"/>
    <p:sldId id="277" r:id="rId17"/>
    <p:sldId id="278" r:id="rId18"/>
    <p:sldId id="282" r:id="rId19"/>
    <p:sldId id="288" r:id="rId20"/>
    <p:sldId id="280" r:id="rId21"/>
    <p:sldId id="281" r:id="rId22"/>
    <p:sldId id="283" r:id="rId23"/>
    <p:sldId id="285" r:id="rId24"/>
    <p:sldId id="289" r:id="rId25"/>
    <p:sldId id="286" r:id="rId26"/>
    <p:sldId id="296" r:id="rId27"/>
    <p:sldId id="294" r:id="rId28"/>
    <p:sldId id="284" r:id="rId29"/>
    <p:sldId id="295" r:id="rId30"/>
    <p:sldId id="274" r:id="rId31"/>
    <p:sldId id="290" r:id="rId32"/>
    <p:sldId id="291" r:id="rId33"/>
    <p:sldId id="293" r:id="rId34"/>
    <p:sldId id="292" r:id="rId35"/>
    <p:sldId id="260" r:id="rId36"/>
    <p:sldId id="270" r:id="rId3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385" autoAdjust="0"/>
    <p:restoredTop sz="94660"/>
  </p:normalViewPr>
  <p:slideViewPr>
    <p:cSldViewPr snapToGrid="0" snapToObjects="1">
      <p:cViewPr>
        <p:scale>
          <a:sx n="75" d="100"/>
          <a:sy n="75" d="100"/>
        </p:scale>
        <p:origin x="-3056" y="-8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039F6-7A7D-1346-A8AB-E9565E32011E}"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039F6-7A7D-1346-A8AB-E9565E32011E}"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039F6-7A7D-1346-A8AB-E9565E32011E}"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039F6-7A7D-1346-A8AB-E9565E32011E}"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039F6-7A7D-1346-A8AB-E9565E32011E}" type="datetimeFigureOut">
              <a:rPr lang="en-US" smtClean="0"/>
              <a:t>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039F6-7A7D-1346-A8AB-E9565E32011E}" type="datetimeFigureOut">
              <a:rPr lang="en-US" smtClean="0"/>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039F6-7A7D-1346-A8AB-E9565E32011E}" type="datetimeFigureOut">
              <a:rPr lang="en-US" smtClean="0"/>
              <a:t>10/9/12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039F6-7A7D-1346-A8AB-E9565E32011E}" type="datetimeFigureOut">
              <a:rPr lang="en-US" smtClean="0"/>
              <a:t>10/9/12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039F6-7A7D-1346-A8AB-E9565E32011E}" type="datetimeFigureOut">
              <a:rPr lang="en-US" smtClean="0"/>
              <a:t>10/9/12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039F6-7A7D-1346-A8AB-E9565E32011E}" type="datetimeFigureOut">
              <a:rPr lang="en-US" smtClean="0"/>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039F6-7A7D-1346-A8AB-E9565E32011E}" type="datetimeFigureOut">
              <a:rPr lang="en-US" smtClean="0"/>
              <a:t>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4660F-19CF-1B48-AB3D-2AB3B90EC5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6C039F6-7A7D-1346-A8AB-E9565E32011E}" type="datetimeFigureOut">
              <a:rPr lang="en-US" smtClean="0"/>
              <a:t>10/9/12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8C4660F-19CF-1B48-AB3D-2AB3B90EC5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df"/><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df"/><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7.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df"/><Relationship Id="rId5" Type="http://schemas.openxmlformats.org/officeDocument/2006/relationships/image" Target="../media/image27.png"/><Relationship Id="rId6" Type="http://schemas.openxmlformats.org/officeDocument/2006/relationships/image" Target="../media/image28.pdf"/><Relationship Id="rId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4.pd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df"/><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df"/><Relationship Id="rId3"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d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ph type="ctrTitle"/>
          </p:nvPr>
        </p:nvSpPr>
        <p:spPr>
          <a:xfrm>
            <a:off x="514350" y="2154008"/>
            <a:ext cx="5829300" cy="1960033"/>
          </a:xfrm>
        </p:spPr>
        <p:txBody>
          <a:bodyPr>
            <a:normAutofit fontScale="90000"/>
          </a:bodyPr>
          <a:lstStyle/>
          <a:p>
            <a:pPr algn="l"/>
            <a:r>
              <a:rPr lang="en-US" dirty="0" err="1" smtClean="0"/>
              <a:t>Geuvadis</a:t>
            </a:r>
            <a:r>
              <a:rPr lang="en-US" dirty="0" smtClean="0"/>
              <a:t> main paper </a:t>
            </a:r>
            <a:r>
              <a:rPr lang="en-US" dirty="0" smtClean="0"/>
              <a:t/>
            </a:r>
            <a:br>
              <a:rPr lang="en-US" dirty="0" smtClean="0"/>
            </a:br>
            <a:r>
              <a:rPr lang="en-US" dirty="0" smtClean="0"/>
              <a:t/>
            </a:r>
            <a:br>
              <a:rPr lang="en-US" dirty="0" smtClean="0"/>
            </a:br>
            <a:r>
              <a:rPr lang="en-US" dirty="0" smtClean="0"/>
              <a:t>Supplementary </a:t>
            </a:r>
            <a:r>
              <a:rPr lang="en-US" dirty="0" smtClean="0"/>
              <a:t>figures </a:t>
            </a:r>
            <a:r>
              <a:rPr lang="en-US" dirty="0" smtClean="0"/>
              <a:t>&amp; tables</a:t>
            </a:r>
            <a:endParaRPr lang="en-US" dirty="0"/>
          </a:p>
        </p:txBody>
      </p:sp>
      <p:sp>
        <p:nvSpPr>
          <p:cNvPr id="5" name="Subtitle 2"/>
          <p:cNvSpPr>
            <a:spLocks noGrp="1"/>
          </p:cNvSpPr>
          <p:nvPr>
            <p:ph type="subTitle" idx="1"/>
          </p:nvPr>
        </p:nvSpPr>
        <p:spPr>
          <a:xfrm>
            <a:off x="599675" y="4769664"/>
            <a:ext cx="4800600" cy="2336800"/>
          </a:xfrm>
        </p:spPr>
        <p:txBody>
          <a:bodyPr>
            <a:normAutofit/>
          </a:bodyPr>
          <a:lstStyle/>
          <a:p>
            <a:pPr algn="l"/>
            <a:r>
              <a:rPr lang="en-US" dirty="0" smtClean="0"/>
              <a:t>Tuuli Lappalainen</a:t>
            </a:r>
          </a:p>
          <a:p>
            <a:pPr algn="l"/>
            <a:r>
              <a:rPr lang="en-US" dirty="0" smtClean="0"/>
              <a:t>October 10</a:t>
            </a:r>
          </a:p>
          <a:p>
            <a:pPr algn="l"/>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2031325"/>
          </a:xfrm>
          <a:prstGeom prst="rect">
            <a:avLst/>
          </a:prstGeom>
          <a:noFill/>
        </p:spPr>
        <p:txBody>
          <a:bodyPr wrap="square" rtlCol="0">
            <a:spAutoFit/>
          </a:bodyPr>
          <a:lstStyle/>
          <a:p>
            <a:r>
              <a:rPr lang="en-US" dirty="0" smtClean="0"/>
              <a:t>Figure S8. Transcript quantification statistics: Number of expressed </a:t>
            </a:r>
            <a:r>
              <a:rPr lang="en-US" dirty="0" err="1" smtClean="0"/>
              <a:t>isoforms</a:t>
            </a:r>
            <a:r>
              <a:rPr lang="en-US" dirty="0" smtClean="0"/>
              <a:t> (a), ratio of the most common </a:t>
            </a:r>
            <a:r>
              <a:rPr lang="en-US" dirty="0" err="1" smtClean="0"/>
              <a:t>isoform</a:t>
            </a:r>
            <a:r>
              <a:rPr lang="en-US" dirty="0" smtClean="0"/>
              <a:t> of the total (</a:t>
            </a:r>
            <a:r>
              <a:rPr lang="en-US" dirty="0" err="1" smtClean="0"/>
              <a:t>b</a:t>
            </a:r>
            <a:r>
              <a:rPr lang="en-US" dirty="0" smtClean="0"/>
              <a:t>), and Shannon entropy of the transcript ratios per gene (</a:t>
            </a:r>
            <a:r>
              <a:rPr lang="en-US" dirty="0" err="1" smtClean="0"/>
              <a:t>c</a:t>
            </a:r>
            <a:r>
              <a:rPr lang="en-US" dirty="0" smtClean="0"/>
              <a:t>) calculated in CEU, </a:t>
            </a:r>
            <a:r>
              <a:rPr lang="en-US" dirty="0" smtClean="0"/>
              <a:t>number of expressed </a:t>
            </a:r>
            <a:r>
              <a:rPr lang="en-US" dirty="0" err="1" smtClean="0"/>
              <a:t>isoforms</a:t>
            </a:r>
            <a:r>
              <a:rPr lang="en-US" dirty="0" smtClean="0"/>
              <a:t> in CEU and FIN (</a:t>
            </a:r>
            <a:r>
              <a:rPr lang="en-US" dirty="0" err="1" smtClean="0"/>
              <a:t>d</a:t>
            </a:r>
            <a:r>
              <a:rPr lang="en-US" dirty="0" smtClean="0"/>
              <a:t>). </a:t>
            </a:r>
            <a:r>
              <a:rPr lang="en-US" dirty="0"/>
              <a:t>O</a:t>
            </a:r>
            <a:r>
              <a:rPr lang="en-US" dirty="0" smtClean="0"/>
              <a:t>ther populations and population pairs show virtually identical patterns (data not shown).  </a:t>
            </a:r>
            <a:endParaRPr lang="en-US" dirty="0"/>
          </a:p>
        </p:txBody>
      </p:sp>
      <p:pic>
        <p:nvPicPr>
          <p:cNvPr id="4" name="Picture 3"/>
          <p:cNvPicPr>
            <a:picLocks noChangeAspect="1"/>
          </p:cNvPicPr>
          <p:nvPr/>
        </p:nvPicPr>
        <p:blipFill>
          <a:blip r:embed="rId2"/>
          <a:stretch>
            <a:fillRect/>
          </a:stretch>
        </p:blipFill>
        <p:spPr>
          <a:xfrm>
            <a:off x="254000" y="3092952"/>
            <a:ext cx="2904504" cy="2230659"/>
          </a:xfrm>
          <a:prstGeom prst="rect">
            <a:avLst/>
          </a:prstGeom>
        </p:spPr>
      </p:pic>
      <p:pic>
        <p:nvPicPr>
          <p:cNvPr id="5" name="Picture 4"/>
          <p:cNvPicPr>
            <a:picLocks noChangeAspect="1"/>
          </p:cNvPicPr>
          <p:nvPr/>
        </p:nvPicPr>
        <p:blipFill>
          <a:blip r:embed="rId3"/>
          <a:stretch>
            <a:fillRect/>
          </a:stretch>
        </p:blipFill>
        <p:spPr>
          <a:xfrm>
            <a:off x="3422402" y="3092952"/>
            <a:ext cx="2904504" cy="2230659"/>
          </a:xfrm>
          <a:prstGeom prst="rect">
            <a:avLst/>
          </a:prstGeom>
        </p:spPr>
      </p:pic>
      <p:pic>
        <p:nvPicPr>
          <p:cNvPr id="6" name="Picture 5"/>
          <p:cNvPicPr>
            <a:picLocks noChangeAspect="1"/>
          </p:cNvPicPr>
          <p:nvPr/>
        </p:nvPicPr>
        <p:blipFill>
          <a:blip r:embed="rId4"/>
          <a:stretch>
            <a:fillRect/>
          </a:stretch>
        </p:blipFill>
        <p:spPr>
          <a:xfrm>
            <a:off x="254000" y="5808792"/>
            <a:ext cx="2834130" cy="2176612"/>
          </a:xfrm>
          <a:prstGeom prst="rect">
            <a:avLst/>
          </a:prstGeom>
        </p:spPr>
      </p:pic>
      <p:pic>
        <p:nvPicPr>
          <p:cNvPr id="7" name="Picture 6"/>
          <p:cNvPicPr>
            <a:picLocks noChangeAspect="1"/>
          </p:cNvPicPr>
          <p:nvPr/>
        </p:nvPicPr>
        <p:blipFill>
          <a:blip r:embed="rId5"/>
          <a:stretch>
            <a:fillRect/>
          </a:stretch>
        </p:blipFill>
        <p:spPr>
          <a:xfrm>
            <a:off x="3422402" y="5808792"/>
            <a:ext cx="2957283" cy="2271193"/>
          </a:xfrm>
          <a:prstGeom prst="rect">
            <a:avLst/>
          </a:prstGeom>
        </p:spPr>
      </p:pic>
      <p:sp>
        <p:nvSpPr>
          <p:cNvPr id="8" name="TextBox 7"/>
          <p:cNvSpPr txBox="1"/>
          <p:nvPr/>
        </p:nvSpPr>
        <p:spPr>
          <a:xfrm>
            <a:off x="195809" y="8323164"/>
            <a:ext cx="5919747" cy="369332"/>
          </a:xfrm>
          <a:prstGeom prst="rect">
            <a:avLst/>
          </a:prstGeom>
          <a:noFill/>
        </p:spPr>
        <p:txBody>
          <a:bodyPr wrap="none" rtlCol="0">
            <a:spAutoFit/>
          </a:bodyPr>
          <a:lstStyle/>
          <a:p>
            <a:r>
              <a:rPr lang="en-US" dirty="0" smtClean="0">
                <a:solidFill>
                  <a:srgbClr val="FF0000"/>
                </a:solidFill>
              </a:rPr>
              <a:t>Prettier figures needed (Jean). Use GBR or FIN (novelty value)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2308324"/>
          </a:xfrm>
          <a:prstGeom prst="rect">
            <a:avLst/>
          </a:prstGeom>
          <a:noFill/>
        </p:spPr>
        <p:txBody>
          <a:bodyPr wrap="square" rtlCol="0">
            <a:spAutoFit/>
          </a:bodyPr>
          <a:lstStyle/>
          <a:p>
            <a:r>
              <a:rPr lang="en-US" dirty="0" smtClean="0"/>
              <a:t>Figure S9. Comparison of qualitative and quantitative transcript variation between CEU and YRI: Distributions of the coefficient of variation (a), splicing variability measured as Bhattacharyya distance (</a:t>
            </a:r>
            <a:r>
              <a:rPr lang="en-US" dirty="0" err="1" smtClean="0"/>
              <a:t>b</a:t>
            </a:r>
            <a:r>
              <a:rPr lang="en-US" dirty="0" smtClean="0"/>
              <a:t>), contribution of gene expression levels to total variation measured as </a:t>
            </a:r>
            <a:r>
              <a:rPr lang="en-US" dirty="0" err="1" smtClean="0"/>
              <a:t>Vls/Vt</a:t>
            </a:r>
            <a:r>
              <a:rPr lang="en-US" dirty="0" smtClean="0"/>
              <a:t> (</a:t>
            </a:r>
            <a:r>
              <a:rPr lang="en-US" dirty="0" err="1" smtClean="0"/>
              <a:t>c</a:t>
            </a:r>
            <a:r>
              <a:rPr lang="en-US" dirty="0" smtClean="0"/>
              <a:t>)</a:t>
            </a:r>
            <a:r>
              <a:rPr lang="en-US" dirty="0" smtClean="0"/>
              <a:t> </a:t>
            </a:r>
            <a:r>
              <a:rPr lang="en-US" dirty="0" smtClean="0"/>
              <a:t>contribution of splicing to total variation measured as Vls2/Vt (</a:t>
            </a:r>
            <a:r>
              <a:rPr lang="en-US" dirty="0" err="1" smtClean="0"/>
              <a:t>d</a:t>
            </a:r>
            <a:r>
              <a:rPr lang="en-US" dirty="0" smtClean="0"/>
              <a:t>)</a:t>
            </a:r>
            <a:r>
              <a:rPr lang="en-US" dirty="0" smtClean="0"/>
              <a:t>. Other population pairs show very similar patterns (data not shown) </a:t>
            </a:r>
            <a:endParaRPr lang="en-US" dirty="0"/>
          </a:p>
        </p:txBody>
      </p:sp>
      <p:sp>
        <p:nvSpPr>
          <p:cNvPr id="8" name="TextBox 7"/>
          <p:cNvSpPr txBox="1"/>
          <p:nvPr/>
        </p:nvSpPr>
        <p:spPr>
          <a:xfrm>
            <a:off x="483671" y="8078916"/>
            <a:ext cx="6374330" cy="646331"/>
          </a:xfrm>
          <a:prstGeom prst="rect">
            <a:avLst/>
          </a:prstGeom>
          <a:noFill/>
        </p:spPr>
        <p:txBody>
          <a:bodyPr wrap="square" rtlCol="0">
            <a:spAutoFit/>
          </a:bodyPr>
          <a:lstStyle/>
          <a:p>
            <a:r>
              <a:rPr lang="en-US" dirty="0" smtClean="0">
                <a:solidFill>
                  <a:srgbClr val="FF0000"/>
                </a:solidFill>
              </a:rPr>
              <a:t>Prettier figures needed – can we have them of all pairs? Quantitative analysis of population differences</a:t>
            </a:r>
            <a:r>
              <a:rPr lang="en-US" dirty="0" smtClean="0">
                <a:solidFill>
                  <a:srgbClr val="FF0000"/>
                </a:solidFill>
              </a:rPr>
              <a:t> (Jean).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553909" y="3348608"/>
            <a:ext cx="4406973" cy="44069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S10. Differential splicing and expression. </a:t>
            </a:r>
            <a:endParaRPr lang="en-US" dirty="0"/>
          </a:p>
        </p:txBody>
      </p:sp>
      <p:grpSp>
        <p:nvGrpSpPr>
          <p:cNvPr id="6" name="Agrupar 43"/>
          <p:cNvGrpSpPr>
            <a:grpSpLocks/>
          </p:cNvGrpSpPr>
          <p:nvPr/>
        </p:nvGrpSpPr>
        <p:grpSpPr bwMode="auto">
          <a:xfrm>
            <a:off x="808280" y="1385034"/>
            <a:ext cx="4876725" cy="4075371"/>
            <a:chOff x="6070352" y="2176500"/>
            <a:chExt cx="6934448" cy="5795139"/>
          </a:xfrm>
        </p:grpSpPr>
        <p:grpSp>
          <p:nvGrpSpPr>
            <p:cNvPr id="7" name="Agrupar 3"/>
            <p:cNvGrpSpPr>
              <a:grpSpLocks/>
            </p:cNvGrpSpPr>
            <p:nvPr/>
          </p:nvGrpSpPr>
          <p:grpSpPr bwMode="auto">
            <a:xfrm>
              <a:off x="7798805" y="3147892"/>
              <a:ext cx="3528332" cy="2233249"/>
              <a:chOff x="7798805" y="3147892"/>
              <a:chExt cx="3528332" cy="2233249"/>
            </a:xfrm>
          </p:grpSpPr>
          <p:sp>
            <p:nvSpPr>
              <p:cNvPr id="17" name="Elipse 14"/>
              <p:cNvSpPr/>
              <p:nvPr/>
            </p:nvSpPr>
            <p:spPr bwMode="auto">
              <a:xfrm>
                <a:off x="9095543" y="3147892"/>
                <a:ext cx="2231594" cy="2233249"/>
              </a:xfrm>
              <a:prstGeom prst="ellipse">
                <a:avLst/>
              </a:prstGeom>
              <a:solidFill>
                <a:schemeClr val="bg1">
                  <a:lumMod val="75000"/>
                  <a:alpha val="43000"/>
                </a:schemeClr>
              </a:solidFill>
              <a:ln>
                <a:prstDash val="dash"/>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s-ES">
                  <a:solidFill>
                    <a:srgbClr val="000000"/>
                  </a:solidFill>
                  <a:latin typeface="Gill Sans" charset="0"/>
                  <a:ea typeface="ヒラギノ角ゴ ProN W3" charset="0"/>
                  <a:cs typeface="ヒラギノ角ゴ ProN W3" charset="0"/>
                </a:endParaRPr>
              </a:p>
            </p:txBody>
          </p:sp>
          <p:sp>
            <p:nvSpPr>
              <p:cNvPr id="18" name="Elipse 15"/>
              <p:cNvSpPr/>
              <p:nvPr/>
            </p:nvSpPr>
            <p:spPr bwMode="auto">
              <a:xfrm>
                <a:off x="7798805" y="3147892"/>
                <a:ext cx="2231594" cy="2233249"/>
              </a:xfrm>
              <a:prstGeom prst="ellipse">
                <a:avLst/>
              </a:prstGeom>
              <a:solidFill>
                <a:srgbClr val="BFBFBF">
                  <a:alpha val="49000"/>
                </a:srgbClr>
              </a:solidFill>
              <a:ln>
                <a:prstDash val="dash"/>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a:defRPr/>
                </a:pPr>
                <a:endParaRPr lang="es-ES">
                  <a:solidFill>
                    <a:srgbClr val="008000"/>
                  </a:solidFill>
                  <a:latin typeface="Gill Sans" charset="0"/>
                  <a:ea typeface="ヒラギノ角ゴ ProN W3" charset="0"/>
                  <a:cs typeface="ヒラギノ角ゴ ProN W3" charset="0"/>
                </a:endParaRPr>
              </a:p>
            </p:txBody>
          </p:sp>
        </p:grpSp>
        <p:sp>
          <p:nvSpPr>
            <p:cNvPr id="9" name="CuadroTexto 478"/>
            <p:cNvSpPr txBox="1">
              <a:spLocks noChangeArrowheads="1"/>
            </p:cNvSpPr>
            <p:nvPr/>
          </p:nvSpPr>
          <p:spPr bwMode="auto">
            <a:xfrm>
              <a:off x="6070352" y="2176500"/>
              <a:ext cx="2880319" cy="10066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s-ES" sz="2000"/>
                <a:t>Differential isoform usage</a:t>
              </a:r>
            </a:p>
          </p:txBody>
        </p:sp>
        <p:sp>
          <p:nvSpPr>
            <p:cNvPr id="10" name="CuadroTexto 478"/>
            <p:cNvSpPr txBox="1">
              <a:spLocks noChangeArrowheads="1"/>
            </p:cNvSpPr>
            <p:nvPr/>
          </p:nvSpPr>
          <p:spPr bwMode="auto">
            <a:xfrm>
              <a:off x="9836448" y="2176500"/>
              <a:ext cx="3168352" cy="10066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s-ES" sz="2000"/>
                <a:t>Differential gene expression</a:t>
              </a:r>
            </a:p>
          </p:txBody>
        </p:sp>
        <p:sp>
          <p:nvSpPr>
            <p:cNvPr id="11" name="CuadroTexto 478"/>
            <p:cNvSpPr txBox="1">
              <a:spLocks noChangeArrowheads="1"/>
            </p:cNvSpPr>
            <p:nvPr/>
          </p:nvSpPr>
          <p:spPr bwMode="auto">
            <a:xfrm>
              <a:off x="6646416" y="5596880"/>
              <a:ext cx="2880319" cy="10066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s-ES" sz="2000" i="1"/>
                <a:t>changes in </a:t>
              </a:r>
            </a:p>
            <a:p>
              <a:pPr eaLnBrk="1" hangingPunct="1"/>
              <a:r>
                <a:rPr lang="es-ES" sz="2000" i="1"/>
                <a:t>splicing</a:t>
              </a:r>
            </a:p>
          </p:txBody>
        </p:sp>
        <p:sp>
          <p:nvSpPr>
            <p:cNvPr id="12" name="CuadroTexto 478"/>
            <p:cNvSpPr txBox="1">
              <a:spLocks noChangeArrowheads="1"/>
            </p:cNvSpPr>
            <p:nvPr/>
          </p:nvSpPr>
          <p:spPr bwMode="auto">
            <a:xfrm>
              <a:off x="9526737" y="5596880"/>
              <a:ext cx="2880319" cy="10066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s-ES" sz="2000" i="1"/>
                <a:t>changes in transcription</a:t>
              </a:r>
            </a:p>
          </p:txBody>
        </p:sp>
        <p:sp>
          <p:nvSpPr>
            <p:cNvPr id="13" name="CuadroTexto 478"/>
            <p:cNvSpPr txBox="1">
              <a:spLocks noChangeArrowheads="1"/>
            </p:cNvSpPr>
            <p:nvPr/>
          </p:nvSpPr>
          <p:spPr bwMode="auto">
            <a:xfrm>
              <a:off x="7128792" y="6965032"/>
              <a:ext cx="4846216" cy="100660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s-ES" sz="2000" i="1"/>
                <a:t>changes in splicing explained by changes in transcription</a:t>
              </a:r>
            </a:p>
          </p:txBody>
        </p:sp>
        <p:cxnSp>
          <p:nvCxnSpPr>
            <p:cNvPr id="14" name="Conector recto de flecha 11"/>
            <p:cNvCxnSpPr>
              <a:endCxn id="13" idx="0"/>
            </p:cNvCxnSpPr>
            <p:nvPr/>
          </p:nvCxnSpPr>
          <p:spPr bwMode="auto">
            <a:xfrm>
              <a:off x="9527259" y="4876398"/>
              <a:ext cx="24641" cy="208863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cxnSp>
          <p:nvCxnSpPr>
            <p:cNvPr id="15" name="Conector recto de flecha 12"/>
            <p:cNvCxnSpPr/>
            <p:nvPr/>
          </p:nvCxnSpPr>
          <p:spPr bwMode="auto">
            <a:xfrm flipH="1">
              <a:off x="8111483" y="4949411"/>
              <a:ext cx="479332" cy="647594"/>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cxnSp>
          <p:nvCxnSpPr>
            <p:cNvPr id="16" name="Conector recto de flecha 13"/>
            <p:cNvCxnSpPr>
              <a:endCxn id="12" idx="0"/>
            </p:cNvCxnSpPr>
            <p:nvPr/>
          </p:nvCxnSpPr>
          <p:spPr bwMode="auto">
            <a:xfrm>
              <a:off x="10390693" y="4949411"/>
              <a:ext cx="576203" cy="647469"/>
            </a:xfrm>
            <a:prstGeom prst="straightConnector1">
              <a:avLst/>
            </a:prstGeom>
            <a:blipFill dpi="0" rotWithShape="0">
              <a:blip r:embed="rId2"/>
              <a:srcRect/>
              <a:tile tx="0" ty="0" sx="100000" sy="100000" flip="none" algn="tl"/>
            </a:blipFill>
            <a:ln w="25400" cap="flat" cmpd="sng" algn="ctr">
              <a:solidFill>
                <a:srgbClr val="000000"/>
              </a:solidFill>
              <a:prstDash val="solid"/>
              <a:round/>
              <a:headEnd type="none" w="med" len="med"/>
              <a:tailEnd type="arrow"/>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cxnSp>
      </p:grpSp>
      <p:sp>
        <p:nvSpPr>
          <p:cNvPr id="19" name="Rectangle 18"/>
          <p:cNvSpPr/>
          <p:nvPr/>
        </p:nvSpPr>
        <p:spPr>
          <a:xfrm>
            <a:off x="553910" y="5873340"/>
            <a:ext cx="1469924"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Example 1</a:t>
            </a:r>
            <a:endParaRPr lang="en-US" dirty="0"/>
          </a:p>
        </p:txBody>
      </p:sp>
      <p:sp>
        <p:nvSpPr>
          <p:cNvPr id="20" name="Rectangle 19"/>
          <p:cNvSpPr/>
          <p:nvPr/>
        </p:nvSpPr>
        <p:spPr>
          <a:xfrm>
            <a:off x="2243727" y="5873340"/>
            <a:ext cx="1469924"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Example 2</a:t>
            </a:r>
            <a:endParaRPr lang="en-US" dirty="0"/>
          </a:p>
        </p:txBody>
      </p:sp>
      <p:sp>
        <p:nvSpPr>
          <p:cNvPr id="21" name="Rectangle 20"/>
          <p:cNvSpPr/>
          <p:nvPr/>
        </p:nvSpPr>
        <p:spPr>
          <a:xfrm>
            <a:off x="4215081" y="5873340"/>
            <a:ext cx="1469924"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Example 3</a:t>
            </a:r>
            <a:endParaRPr lang="en-US" dirty="0"/>
          </a:p>
        </p:txBody>
      </p:sp>
      <p:sp>
        <p:nvSpPr>
          <p:cNvPr id="22" name="TextBox 21"/>
          <p:cNvSpPr txBox="1"/>
          <p:nvPr/>
        </p:nvSpPr>
        <p:spPr>
          <a:xfrm>
            <a:off x="483671" y="8078916"/>
            <a:ext cx="6374330" cy="369332"/>
          </a:xfrm>
          <a:prstGeom prst="rect">
            <a:avLst/>
          </a:prstGeom>
          <a:noFill/>
        </p:spPr>
        <p:txBody>
          <a:bodyPr wrap="square" rtlCol="0">
            <a:spAutoFit/>
          </a:bodyPr>
          <a:lstStyle/>
          <a:p>
            <a:r>
              <a:rPr lang="en-US" dirty="0" smtClean="0">
                <a:solidFill>
                  <a:srgbClr val="FF0000"/>
                </a:solidFill>
              </a:rPr>
              <a:t>Venn diagram and examples (Mar &amp; Pedro)</a:t>
            </a:r>
            <a:endParaRPr 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S11. Variation in splice junctions. </a:t>
            </a:r>
            <a:endParaRPr lang="en-US" dirty="0"/>
          </a:p>
        </p:txBody>
      </p:sp>
      <p:sp>
        <p:nvSpPr>
          <p:cNvPr id="8" name="TextBox 7"/>
          <p:cNvSpPr txBox="1"/>
          <p:nvPr/>
        </p:nvSpPr>
        <p:spPr>
          <a:xfrm>
            <a:off x="483670" y="8485308"/>
            <a:ext cx="3345424" cy="369332"/>
          </a:xfrm>
          <a:prstGeom prst="rect">
            <a:avLst/>
          </a:prstGeom>
          <a:noFill/>
        </p:spPr>
        <p:txBody>
          <a:bodyPr wrap="none" rtlCol="0">
            <a:spAutoFit/>
          </a:bodyPr>
          <a:lstStyle/>
          <a:p>
            <a:r>
              <a:rPr lang="en-US" dirty="0" smtClean="0">
                <a:solidFill>
                  <a:srgbClr val="FF0000"/>
                </a:solidFill>
              </a:rPr>
              <a:t>Figures needed (</a:t>
            </a:r>
            <a:r>
              <a:rPr lang="en-US" dirty="0" err="1" smtClean="0">
                <a:solidFill>
                  <a:srgbClr val="FF0000"/>
                </a:solidFill>
              </a:rPr>
              <a:t>Micha</a:t>
            </a:r>
            <a:r>
              <a:rPr lang="en-US" dirty="0" smtClean="0">
                <a:solidFill>
                  <a:srgbClr val="FF0000"/>
                </a:solidFill>
              </a:rPr>
              <a:t>, Matthias)</a:t>
            </a:r>
            <a:endParaRPr lang="en-US" dirty="0">
              <a:solidFill>
                <a:srgbClr val="FF0000"/>
              </a:solidFill>
            </a:endParaRPr>
          </a:p>
        </p:txBody>
      </p:sp>
      <p:sp>
        <p:nvSpPr>
          <p:cNvPr id="7" name="Rectangle 6"/>
          <p:cNvSpPr/>
          <p:nvPr/>
        </p:nvSpPr>
        <p:spPr>
          <a:xfrm>
            <a:off x="3815563" y="2334273"/>
            <a:ext cx="218286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Figure(s</a:t>
            </a:r>
            <a:r>
              <a:rPr lang="en-US" dirty="0" smtClean="0"/>
              <a:t>) of soft splicing variation</a:t>
            </a:r>
            <a:endParaRPr lang="en-US" dirty="0"/>
          </a:p>
        </p:txBody>
      </p:sp>
      <p:sp>
        <p:nvSpPr>
          <p:cNvPr id="9" name="Rectangle 8"/>
          <p:cNvSpPr/>
          <p:nvPr/>
        </p:nvSpPr>
        <p:spPr>
          <a:xfrm>
            <a:off x="713892" y="2334273"/>
            <a:ext cx="218286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Fgure(s</a:t>
            </a:r>
            <a:r>
              <a:rPr lang="en-US" dirty="0" smtClean="0"/>
              <a:t>) of splice junctions (novel/annotated, rare/common…)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477328"/>
          </a:xfrm>
          <a:prstGeom prst="rect">
            <a:avLst/>
          </a:prstGeom>
          <a:noFill/>
        </p:spPr>
        <p:txBody>
          <a:bodyPr wrap="square" rtlCol="0">
            <a:spAutoFit/>
          </a:bodyPr>
          <a:lstStyle/>
          <a:p>
            <a:r>
              <a:rPr lang="en-US" dirty="0" smtClean="0"/>
              <a:t>Figure S12. </a:t>
            </a:r>
            <a:r>
              <a:rPr lang="en-US" dirty="0"/>
              <a:t>F</a:t>
            </a:r>
            <a:r>
              <a:rPr lang="en-US" dirty="0" smtClean="0"/>
              <a:t>usion genes. Numbers and sharing of fusion genes in the populations (a), the frequency distributions of these genes split by known and novel fusion genes, and distances between the breakpoints of parent genes (</a:t>
            </a:r>
            <a:r>
              <a:rPr lang="en-US" dirty="0" err="1" smtClean="0"/>
              <a:t>c</a:t>
            </a:r>
            <a:r>
              <a:rPr lang="en-US" dirty="0" smtClean="0"/>
              <a:t>) </a:t>
            </a:r>
            <a:endParaRPr lang="en-US" dirty="0"/>
          </a:p>
        </p:txBody>
      </p:sp>
      <p:sp>
        <p:nvSpPr>
          <p:cNvPr id="8" name="TextBox 7"/>
          <p:cNvSpPr txBox="1"/>
          <p:nvPr/>
        </p:nvSpPr>
        <p:spPr>
          <a:xfrm>
            <a:off x="483670" y="8485308"/>
            <a:ext cx="3127103" cy="369332"/>
          </a:xfrm>
          <a:prstGeom prst="rect">
            <a:avLst/>
          </a:prstGeom>
          <a:noFill/>
        </p:spPr>
        <p:txBody>
          <a:bodyPr wrap="none" rtlCol="0">
            <a:spAutoFit/>
          </a:bodyPr>
          <a:lstStyle/>
          <a:p>
            <a:r>
              <a:rPr lang="en-US" dirty="0" smtClean="0">
                <a:solidFill>
                  <a:srgbClr val="FF0000"/>
                </a:solidFill>
              </a:rPr>
              <a:t>Prettier figures needed (</a:t>
            </a:r>
            <a:r>
              <a:rPr lang="en-US" dirty="0" err="1" smtClean="0">
                <a:solidFill>
                  <a:srgbClr val="FF0000"/>
                </a:solidFill>
              </a:rPr>
              <a:t>Liliana</a:t>
            </a:r>
            <a:r>
              <a:rPr lang="en-US" dirty="0" smtClean="0">
                <a:solidFill>
                  <a:srgbClr val="FF0000"/>
                </a:solidFill>
              </a:rPr>
              <a:t>)</a:t>
            </a:r>
            <a:endParaRPr lang="en-US" dirty="0">
              <a:solidFill>
                <a:srgbClr val="FF0000"/>
              </a:solidFill>
            </a:endParaRPr>
          </a:p>
        </p:txBody>
      </p:sp>
      <p:pic>
        <p:nvPicPr>
          <p:cNvPr id="10" name="Picture 6" descr="vennpop.tiff"/>
          <p:cNvPicPr>
            <a:picLocks noChangeAspect="1"/>
          </p:cNvPicPr>
          <p:nvPr/>
        </p:nvPicPr>
        <p:blipFill>
          <a:blip r:embed="rId2"/>
          <a:srcRect/>
          <a:stretch>
            <a:fillRect/>
          </a:stretch>
        </p:blipFill>
        <p:spPr bwMode="auto">
          <a:xfrm>
            <a:off x="199618" y="2608893"/>
            <a:ext cx="3301336" cy="2544780"/>
          </a:xfrm>
          <a:prstGeom prst="rect">
            <a:avLst/>
          </a:prstGeom>
          <a:noFill/>
          <a:ln w="9525">
            <a:noFill/>
            <a:miter lim="800000"/>
            <a:headEnd/>
            <a:tailEnd/>
          </a:ln>
        </p:spPr>
      </p:pic>
      <p:sp>
        <p:nvSpPr>
          <p:cNvPr id="11" name="Rectangle 10"/>
          <p:cNvSpPr/>
          <p:nvPr/>
        </p:nvSpPr>
        <p:spPr>
          <a:xfrm>
            <a:off x="3535276" y="2883514"/>
            <a:ext cx="218286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Freq distributions:</a:t>
            </a:r>
          </a:p>
          <a:p>
            <a:pPr algn="ctr"/>
            <a:r>
              <a:rPr lang="en-US" dirty="0" smtClean="0"/>
              <a:t>all populations in the same plot, split by known and novel</a:t>
            </a:r>
            <a:endParaRPr lang="en-US" dirty="0"/>
          </a:p>
        </p:txBody>
      </p:sp>
      <p:sp>
        <p:nvSpPr>
          <p:cNvPr id="12" name="Rectangle 11"/>
          <p:cNvSpPr/>
          <p:nvPr/>
        </p:nvSpPr>
        <p:spPr>
          <a:xfrm>
            <a:off x="837487" y="5576153"/>
            <a:ext cx="218286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Distances between breakpoints: all populations in the same plot</a:t>
            </a:r>
            <a:endParaRPr lang="en-US" dirty="0"/>
          </a:p>
        </p:txBody>
      </p:sp>
      <p:sp>
        <p:nvSpPr>
          <p:cNvPr id="13" name="Rectangle 12"/>
          <p:cNvSpPr/>
          <p:nvPr/>
        </p:nvSpPr>
        <p:spPr>
          <a:xfrm>
            <a:off x="3535276" y="5576153"/>
            <a:ext cx="218286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Freq </a:t>
            </a:r>
            <a:r>
              <a:rPr lang="en-US" dirty="0" err="1" smtClean="0"/>
              <a:t>vs</a:t>
            </a:r>
            <a:r>
              <a:rPr lang="en-US" dirty="0" smtClean="0"/>
              <a:t> distance </a:t>
            </a:r>
            <a:r>
              <a:rPr lang="en-US" dirty="0" err="1" smtClean="0"/>
              <a:t>scatterplot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S13. RNA editing</a:t>
            </a:r>
            <a:endParaRPr lang="en-US" dirty="0"/>
          </a:p>
        </p:txBody>
      </p:sp>
      <p:sp>
        <p:nvSpPr>
          <p:cNvPr id="7" name="TextBox 6"/>
          <p:cNvSpPr txBox="1"/>
          <p:nvPr/>
        </p:nvSpPr>
        <p:spPr>
          <a:xfrm>
            <a:off x="932189" y="8318671"/>
            <a:ext cx="1872515" cy="369332"/>
          </a:xfrm>
          <a:prstGeom prst="rect">
            <a:avLst/>
          </a:prstGeom>
          <a:noFill/>
        </p:spPr>
        <p:txBody>
          <a:bodyPr wrap="none" rtlCol="0">
            <a:spAutoFit/>
          </a:bodyPr>
          <a:lstStyle/>
          <a:p>
            <a:r>
              <a:rPr lang="en-US" dirty="0" smtClean="0">
                <a:solidFill>
                  <a:srgbClr val="FF0000"/>
                </a:solidFill>
              </a:rPr>
              <a:t>Pending (Thomas)</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S14. </a:t>
            </a:r>
            <a:r>
              <a:rPr lang="en-US" dirty="0" err="1" smtClean="0"/>
              <a:t>n-TARs</a:t>
            </a:r>
            <a:endParaRPr lang="en-US" dirty="0"/>
          </a:p>
        </p:txBody>
      </p:sp>
      <p:sp>
        <p:nvSpPr>
          <p:cNvPr id="4" name="TextBox 3"/>
          <p:cNvSpPr txBox="1"/>
          <p:nvPr/>
        </p:nvSpPr>
        <p:spPr>
          <a:xfrm>
            <a:off x="932189" y="8318671"/>
            <a:ext cx="1837011" cy="369332"/>
          </a:xfrm>
          <a:prstGeom prst="rect">
            <a:avLst/>
          </a:prstGeom>
          <a:noFill/>
        </p:spPr>
        <p:txBody>
          <a:bodyPr wrap="none" rtlCol="0">
            <a:spAutoFit/>
          </a:bodyPr>
          <a:lstStyle/>
          <a:p>
            <a:r>
              <a:rPr lang="en-US" dirty="0" smtClean="0">
                <a:solidFill>
                  <a:srgbClr val="FF0000"/>
                </a:solidFill>
              </a:rPr>
              <a:t>Pending (Daniela)</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646331"/>
          </a:xfrm>
          <a:prstGeom prst="rect">
            <a:avLst/>
          </a:prstGeom>
          <a:noFill/>
        </p:spPr>
        <p:txBody>
          <a:bodyPr wrap="square" rtlCol="0">
            <a:spAutoFit/>
          </a:bodyPr>
          <a:lstStyle/>
          <a:p>
            <a:r>
              <a:rPr lang="en-US" dirty="0" smtClean="0"/>
              <a:t>Figure S15. </a:t>
            </a:r>
            <a:r>
              <a:rPr lang="en-US" dirty="0" err="1" smtClean="0"/>
              <a:t>miRNA</a:t>
            </a:r>
            <a:r>
              <a:rPr lang="en-US" dirty="0" smtClean="0"/>
              <a:t> variation (</a:t>
            </a:r>
            <a:r>
              <a:rPr lang="en-US" dirty="0" err="1" smtClean="0"/>
              <a:t>miRNA</a:t>
            </a:r>
            <a:r>
              <a:rPr lang="en-US" dirty="0" smtClean="0"/>
              <a:t>-mRNA here too or separately)</a:t>
            </a:r>
            <a:endParaRPr lang="en-US" dirty="0"/>
          </a:p>
        </p:txBody>
      </p:sp>
      <p:sp>
        <p:nvSpPr>
          <p:cNvPr id="4" name="TextBox 3"/>
          <p:cNvSpPr txBox="1"/>
          <p:nvPr/>
        </p:nvSpPr>
        <p:spPr>
          <a:xfrm>
            <a:off x="932189" y="8318671"/>
            <a:ext cx="2586315" cy="369332"/>
          </a:xfrm>
          <a:prstGeom prst="rect">
            <a:avLst/>
          </a:prstGeom>
          <a:noFill/>
        </p:spPr>
        <p:txBody>
          <a:bodyPr wrap="none" rtlCol="0">
            <a:spAutoFit/>
          </a:bodyPr>
          <a:lstStyle/>
          <a:p>
            <a:r>
              <a:rPr lang="en-US" dirty="0" smtClean="0">
                <a:solidFill>
                  <a:srgbClr val="FF0000"/>
                </a:solidFill>
              </a:rPr>
              <a:t>Pending (Marc, Maarten)</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923330"/>
          </a:xfrm>
          <a:prstGeom prst="rect">
            <a:avLst/>
          </a:prstGeom>
          <a:noFill/>
        </p:spPr>
        <p:txBody>
          <a:bodyPr wrap="square" rtlCol="0">
            <a:spAutoFit/>
          </a:bodyPr>
          <a:lstStyle/>
          <a:p>
            <a:r>
              <a:rPr lang="en-US" dirty="0" smtClean="0"/>
              <a:t>Figure S16. Schematic drawings of allele-specific expression ASE (a) and </a:t>
            </a:r>
            <a:r>
              <a:rPr lang="en-US" dirty="0" smtClean="0"/>
              <a:t>allele-specific </a:t>
            </a:r>
            <a:r>
              <a:rPr lang="en-US" dirty="0" smtClean="0"/>
              <a:t>alternative splicing ASAS (</a:t>
            </a:r>
            <a:r>
              <a:rPr lang="en-US" dirty="0" err="1" smtClean="0"/>
              <a:t>b</a:t>
            </a:r>
            <a:r>
              <a:rPr lang="en-US" dirty="0" smtClean="0"/>
              <a:t>)</a:t>
            </a:r>
            <a:endParaRPr lang="en-US" dirty="0"/>
          </a:p>
        </p:txBody>
      </p:sp>
      <p:pic>
        <p:nvPicPr>
          <p:cNvPr id="4" name="Picture 3" descr="ASAS.png"/>
          <p:cNvPicPr>
            <a:picLocks noChangeAspect="1"/>
          </p:cNvPicPr>
          <p:nvPr/>
        </p:nvPicPr>
        <p:blipFill>
          <a:blip r:embed="rId2"/>
          <a:stretch>
            <a:fillRect/>
          </a:stretch>
        </p:blipFill>
        <p:spPr>
          <a:xfrm>
            <a:off x="943861" y="4629707"/>
            <a:ext cx="4410400" cy="3307801"/>
          </a:xfrm>
          <a:prstGeom prst="rect">
            <a:avLst/>
          </a:prstGeom>
        </p:spPr>
      </p:pic>
      <p:pic>
        <p:nvPicPr>
          <p:cNvPr id="5" name="Picture 4" descr="ASE.png"/>
          <p:cNvPicPr>
            <a:picLocks noChangeAspect="1"/>
          </p:cNvPicPr>
          <p:nvPr/>
        </p:nvPicPr>
        <p:blipFill>
          <a:blip r:embed="rId3"/>
          <a:srcRect t="30184"/>
          <a:stretch>
            <a:fillRect/>
          </a:stretch>
        </p:blipFill>
        <p:spPr>
          <a:xfrm>
            <a:off x="1081149" y="2569945"/>
            <a:ext cx="4170146" cy="218355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225060"/>
            <a:ext cx="5444519" cy="2585323"/>
          </a:xfrm>
          <a:prstGeom prst="rect">
            <a:avLst/>
          </a:prstGeom>
          <a:noFill/>
        </p:spPr>
        <p:txBody>
          <a:bodyPr wrap="square" rtlCol="0">
            <a:spAutoFit/>
          </a:bodyPr>
          <a:lstStyle/>
          <a:p>
            <a:r>
              <a:rPr lang="en-US" dirty="0" smtClean="0"/>
              <a:t>Figure S17. ASE analysis methods. Nucleotide bias in ASE ratios that is corrected for in analysis (a), proportion of significant ASE for full data (</a:t>
            </a:r>
            <a:r>
              <a:rPr lang="en-US" dirty="0" err="1" smtClean="0"/>
              <a:t>b</a:t>
            </a:r>
            <a:r>
              <a:rPr lang="en-US" dirty="0" smtClean="0"/>
              <a:t>) and when both alleles are seen (</a:t>
            </a:r>
            <a:r>
              <a:rPr lang="en-US" dirty="0" err="1" smtClean="0"/>
              <a:t>b</a:t>
            </a:r>
            <a:r>
              <a:rPr lang="en-US" dirty="0" smtClean="0"/>
              <a:t>), with samples in the lower 25% of </a:t>
            </a:r>
            <a:r>
              <a:rPr lang="en-US" dirty="0" err="1" smtClean="0"/>
              <a:t>RNAseq</a:t>
            </a:r>
            <a:r>
              <a:rPr lang="en-US" dirty="0" smtClean="0"/>
              <a:t> heterozygote concordance with genotypes marked in red. (</a:t>
            </a:r>
            <a:r>
              <a:rPr lang="en-US" dirty="0" err="1" smtClean="0"/>
              <a:t>c</a:t>
            </a:r>
            <a:r>
              <a:rPr lang="en-US" dirty="0" smtClean="0"/>
              <a:t>) shows </a:t>
            </a:r>
            <a:r>
              <a:rPr lang="en-US" dirty="0" smtClean="0"/>
              <a:t>differences in allelic ratios between replicates of the same sample as a function of coverage, and (</a:t>
            </a:r>
            <a:r>
              <a:rPr lang="en-US" dirty="0" err="1" smtClean="0"/>
              <a:t>d</a:t>
            </a:r>
            <a:r>
              <a:rPr lang="en-US" dirty="0" smtClean="0"/>
              <a:t>) shows distribution of allelic ratio distances by laboratory</a:t>
            </a:r>
            <a:endParaRPr lang="en-US" dirty="0"/>
          </a:p>
        </p:txBody>
      </p:sp>
      <p:pic>
        <p:nvPicPr>
          <p:cNvPr id="6" name="Picture 5" descr="ase_bas_stat_scatter.pdf"/>
          <p:cNvPicPr>
            <a:picLocks noChangeAspect="1"/>
          </p:cNvPicPr>
          <p:nvPr/>
        </p:nvPicPr>
        <mc:AlternateContent>
          <mc:Choice xmlns:ma="http://schemas.microsoft.com/office/mac/drawingml/2008/main" Requires="ma">
            <p:blipFill>
              <a:blip r:embed="rId2"/>
              <a:srcRect t="52904" r="34449"/>
              <a:stretch>
                <a:fillRect/>
              </a:stretch>
            </p:blipFill>
          </mc:Choice>
          <mc:Fallback>
            <p:blipFill>
              <a:blip r:embed="rId3"/>
              <a:srcRect t="52904" r="34449"/>
              <a:stretch>
                <a:fillRect/>
              </a:stretch>
            </p:blipFill>
          </mc:Fallback>
        </mc:AlternateContent>
        <p:spPr>
          <a:xfrm>
            <a:off x="981458" y="4981428"/>
            <a:ext cx="4030806" cy="1930666"/>
          </a:xfrm>
          <a:prstGeom prst="rect">
            <a:avLst/>
          </a:prstGeom>
        </p:spPr>
      </p:pic>
      <p:pic>
        <p:nvPicPr>
          <p:cNvPr id="7" name="Picture 6" descr="ref_nonref_ratio_boxplot.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913726" y="2607187"/>
            <a:ext cx="4315985" cy="2397770"/>
          </a:xfrm>
          <a:prstGeom prst="rect">
            <a:avLst/>
          </a:prstGeom>
        </p:spPr>
      </p:pic>
      <p:pic>
        <p:nvPicPr>
          <p:cNvPr id="9" name="Picture 8" descr="replicate_ratiodiff_sigs_coverage_scatter.png"/>
          <p:cNvPicPr>
            <a:picLocks noChangeAspect="1"/>
          </p:cNvPicPr>
          <p:nvPr/>
        </p:nvPicPr>
        <p:blipFill>
          <a:blip r:embed="rId6"/>
          <a:srcRect r="66936"/>
          <a:stretch>
            <a:fillRect/>
          </a:stretch>
        </p:blipFill>
        <p:spPr>
          <a:xfrm>
            <a:off x="795195" y="6833490"/>
            <a:ext cx="2267480" cy="2259711"/>
          </a:xfrm>
          <a:prstGeom prst="rect">
            <a:avLst/>
          </a:prstGeom>
        </p:spPr>
      </p:pic>
      <p:pic>
        <p:nvPicPr>
          <p:cNvPr id="11" name="Picture 10" descr="ase_dist_lab_boxplot.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045742" y="6926165"/>
            <a:ext cx="2167036" cy="21670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77971"/>
            <a:ext cx="6172200" cy="7985518"/>
          </a:xfrm>
        </p:spPr>
        <p:txBody>
          <a:bodyPr>
            <a:noAutofit/>
          </a:bodyPr>
          <a:lstStyle/>
          <a:p>
            <a:pPr>
              <a:buNone/>
            </a:pPr>
            <a:r>
              <a:rPr lang="en-US" sz="1200" b="1" dirty="0" smtClean="0"/>
              <a:t>INDEX</a:t>
            </a:r>
          </a:p>
          <a:p>
            <a:pPr>
              <a:buNone/>
            </a:pPr>
            <a:endParaRPr lang="en-US" sz="1200" dirty="0"/>
          </a:p>
          <a:p>
            <a:pPr>
              <a:buNone/>
            </a:pPr>
            <a:r>
              <a:rPr lang="en-US" sz="1200" dirty="0" smtClean="0"/>
              <a:t>Figures</a:t>
            </a:r>
          </a:p>
          <a:p>
            <a:pPr>
              <a:buNone/>
            </a:pPr>
            <a:r>
              <a:rPr lang="en-US" sz="1200" dirty="0" smtClean="0"/>
              <a:t>1. Schematic figure of the study design</a:t>
            </a:r>
          </a:p>
          <a:p>
            <a:pPr>
              <a:buNone/>
            </a:pPr>
            <a:r>
              <a:rPr lang="en-US" sz="1200" dirty="0" smtClean="0"/>
              <a:t>2. Read count distributions</a:t>
            </a:r>
          </a:p>
          <a:p>
            <a:pPr>
              <a:buNone/>
            </a:pPr>
            <a:r>
              <a:rPr lang="en-US" sz="1200" dirty="0" smtClean="0"/>
              <a:t>3. Multidimensional scaling plots of raw mRNA quantifications</a:t>
            </a:r>
          </a:p>
          <a:p>
            <a:pPr>
              <a:buNone/>
            </a:pPr>
            <a:r>
              <a:rPr lang="en-US" sz="1200" dirty="0"/>
              <a:t>4</a:t>
            </a:r>
            <a:r>
              <a:rPr lang="en-US" sz="1200" dirty="0" smtClean="0"/>
              <a:t>. Multidimensional scaling plots of </a:t>
            </a:r>
            <a:r>
              <a:rPr lang="en-US" sz="1200" dirty="0" smtClean="0"/>
              <a:t>PEER-normalized</a:t>
            </a:r>
            <a:r>
              <a:rPr lang="en-US" sz="1200" dirty="0" smtClean="0"/>
              <a:t> mRNA quantifications</a:t>
            </a:r>
          </a:p>
          <a:p>
            <a:pPr>
              <a:buNone/>
            </a:pPr>
            <a:r>
              <a:rPr lang="en-US" sz="1200" dirty="0"/>
              <a:t>5</a:t>
            </a:r>
            <a:r>
              <a:rPr lang="en-US" sz="1200" dirty="0" smtClean="0"/>
              <a:t>. Multidimensional scaling plots of raw </a:t>
            </a:r>
            <a:r>
              <a:rPr lang="en-US" sz="1200" dirty="0" err="1" smtClean="0"/>
              <a:t>miRNA</a:t>
            </a:r>
            <a:r>
              <a:rPr lang="en-US" sz="1200" dirty="0" smtClean="0"/>
              <a:t> quantifications</a:t>
            </a:r>
          </a:p>
          <a:p>
            <a:pPr>
              <a:buNone/>
            </a:pPr>
            <a:r>
              <a:rPr lang="en-US" sz="1200" dirty="0"/>
              <a:t>6</a:t>
            </a:r>
            <a:r>
              <a:rPr lang="en-US" sz="1200" dirty="0" smtClean="0"/>
              <a:t>. Multidimensional scaling plots of PEER-normalized </a:t>
            </a:r>
            <a:r>
              <a:rPr lang="en-US" sz="1200" dirty="0" err="1" smtClean="0"/>
              <a:t>miRNA</a:t>
            </a:r>
            <a:r>
              <a:rPr lang="en-US" sz="1200" dirty="0" smtClean="0"/>
              <a:t> quantifications</a:t>
            </a:r>
          </a:p>
          <a:p>
            <a:pPr>
              <a:buNone/>
            </a:pPr>
            <a:r>
              <a:rPr lang="en-US" sz="1200" dirty="0"/>
              <a:t>7</a:t>
            </a:r>
            <a:r>
              <a:rPr lang="en-US" sz="1200" dirty="0" smtClean="0"/>
              <a:t>. Replicate correlations across individuals and labs for PEER-normalized data</a:t>
            </a:r>
          </a:p>
          <a:p>
            <a:pPr>
              <a:buNone/>
            </a:pPr>
            <a:r>
              <a:rPr lang="en-US" sz="1200" dirty="0" smtClean="0"/>
              <a:t>8. Transcript quantification statistics</a:t>
            </a:r>
          </a:p>
          <a:p>
            <a:pPr>
              <a:buNone/>
            </a:pPr>
            <a:r>
              <a:rPr lang="en-US" sz="1200" dirty="0" smtClean="0"/>
              <a:t>9. Transcript quantitative </a:t>
            </a:r>
            <a:r>
              <a:rPr lang="en-US" sz="1200" dirty="0" err="1" smtClean="0"/>
              <a:t>vs</a:t>
            </a:r>
            <a:r>
              <a:rPr lang="en-US" sz="1200" dirty="0" smtClean="0"/>
              <a:t> qualitative variation across populations</a:t>
            </a:r>
          </a:p>
          <a:p>
            <a:pPr>
              <a:buNone/>
            </a:pPr>
            <a:r>
              <a:rPr lang="en-US" sz="1200" dirty="0" smtClean="0"/>
              <a:t>10. Population differences in expression and splicing</a:t>
            </a:r>
          </a:p>
          <a:p>
            <a:pPr>
              <a:buNone/>
            </a:pPr>
            <a:r>
              <a:rPr lang="en-US" sz="1200" dirty="0" smtClean="0"/>
              <a:t>11. Variation in splice junctions</a:t>
            </a:r>
          </a:p>
          <a:p>
            <a:pPr>
              <a:buNone/>
            </a:pPr>
            <a:r>
              <a:rPr lang="en-US" sz="1200" dirty="0" smtClean="0"/>
              <a:t>12. Fusion genes</a:t>
            </a:r>
          </a:p>
          <a:p>
            <a:pPr>
              <a:buNone/>
            </a:pPr>
            <a:r>
              <a:rPr lang="en-US" sz="1200" dirty="0" smtClean="0"/>
              <a:t>13. </a:t>
            </a:r>
            <a:r>
              <a:rPr lang="en-US" sz="1200" dirty="0" err="1" smtClean="0"/>
              <a:t>n-TARs</a:t>
            </a:r>
            <a:r>
              <a:rPr lang="en-US" sz="1200" dirty="0" smtClean="0"/>
              <a:t>?</a:t>
            </a:r>
          </a:p>
          <a:p>
            <a:pPr>
              <a:buNone/>
            </a:pPr>
            <a:r>
              <a:rPr lang="en-US" sz="1200" dirty="0" smtClean="0"/>
              <a:t>14. RNA editing?</a:t>
            </a:r>
          </a:p>
          <a:p>
            <a:pPr>
              <a:buNone/>
            </a:pPr>
            <a:r>
              <a:rPr lang="en-US" sz="1200" dirty="0" smtClean="0"/>
              <a:t>15. </a:t>
            </a:r>
            <a:r>
              <a:rPr lang="en-US" sz="1200" dirty="0" err="1" smtClean="0"/>
              <a:t>miRNA</a:t>
            </a:r>
            <a:r>
              <a:rPr lang="en-US" sz="1200" dirty="0" smtClean="0"/>
              <a:t> variation</a:t>
            </a:r>
          </a:p>
          <a:p>
            <a:pPr>
              <a:buNone/>
            </a:pPr>
            <a:r>
              <a:rPr lang="en-US" sz="1200" dirty="0" smtClean="0"/>
              <a:t>16. Schematic drawing of allele-specific analyses</a:t>
            </a:r>
          </a:p>
          <a:p>
            <a:pPr>
              <a:buNone/>
            </a:pPr>
            <a:r>
              <a:rPr lang="en-US" sz="1200" dirty="0" smtClean="0"/>
              <a:t>17. ASE parameters and quality control</a:t>
            </a:r>
          </a:p>
          <a:p>
            <a:pPr>
              <a:buNone/>
            </a:pPr>
            <a:r>
              <a:rPr lang="en-US" sz="1200" dirty="0" smtClean="0"/>
              <a:t>18. Population variation of allele-specific expression </a:t>
            </a:r>
          </a:p>
          <a:p>
            <a:pPr>
              <a:buNone/>
            </a:pPr>
            <a:r>
              <a:rPr lang="en-US" sz="1200" dirty="0" smtClean="0"/>
              <a:t>19. Population variation of allele-specific alternative splicing</a:t>
            </a:r>
          </a:p>
          <a:p>
            <a:pPr>
              <a:buNone/>
            </a:pPr>
            <a:r>
              <a:rPr lang="en-US" sz="1200" dirty="0" smtClean="0"/>
              <a:t>20. Population sharing of transcriptome QTLs</a:t>
            </a:r>
          </a:p>
          <a:p>
            <a:pPr>
              <a:buNone/>
            </a:pPr>
            <a:r>
              <a:rPr lang="en-US" sz="1200" dirty="0" smtClean="0"/>
              <a:t>21. Correlation of transcriptome features of the same gene</a:t>
            </a:r>
          </a:p>
          <a:p>
            <a:pPr>
              <a:buNone/>
            </a:pPr>
            <a:r>
              <a:rPr lang="en-US" sz="1200" dirty="0" smtClean="0"/>
              <a:t>22. Sharing of QTL signals for transcriptome features within the same gene</a:t>
            </a:r>
          </a:p>
          <a:p>
            <a:pPr>
              <a:buNone/>
            </a:pPr>
            <a:r>
              <a:rPr lang="en-US" sz="1200" dirty="0" smtClean="0"/>
              <a:t>23. Causal QTL variant discovery</a:t>
            </a:r>
          </a:p>
          <a:p>
            <a:pPr>
              <a:buNone/>
            </a:pPr>
            <a:r>
              <a:rPr lang="en-US" sz="1200" dirty="0" smtClean="0"/>
              <a:t>24. SNP / indel / structural variant contributions to </a:t>
            </a:r>
            <a:r>
              <a:rPr lang="en-US" sz="1200" dirty="0" err="1" smtClean="0"/>
              <a:t>tQTL</a:t>
            </a:r>
            <a:r>
              <a:rPr lang="en-US" sz="1200" dirty="0" smtClean="0"/>
              <a:t> associations</a:t>
            </a:r>
          </a:p>
          <a:p>
            <a:pPr>
              <a:buNone/>
            </a:pPr>
            <a:r>
              <a:rPr lang="en-US" sz="1200" dirty="0" smtClean="0"/>
              <a:t>25. eQTL and </a:t>
            </a:r>
            <a:r>
              <a:rPr lang="en-US" sz="1200" dirty="0" err="1" smtClean="0"/>
              <a:t>sQTL</a:t>
            </a:r>
            <a:r>
              <a:rPr lang="en-US" sz="1200" dirty="0" smtClean="0"/>
              <a:t> trans effects</a:t>
            </a:r>
          </a:p>
          <a:p>
            <a:pPr>
              <a:buNone/>
            </a:pPr>
            <a:r>
              <a:rPr lang="en-US" sz="1200" dirty="0" smtClean="0"/>
              <a:t>26. Functional annotations of QTL variants</a:t>
            </a:r>
          </a:p>
          <a:p>
            <a:pPr>
              <a:buNone/>
            </a:pPr>
            <a:r>
              <a:rPr lang="en-US" sz="1200" dirty="0" smtClean="0"/>
              <a:t>27. GWAS and QTL overlap</a:t>
            </a:r>
          </a:p>
          <a:p>
            <a:pPr>
              <a:buNone/>
            </a:pPr>
            <a:r>
              <a:rPr lang="en-US" sz="1200" dirty="0" smtClean="0"/>
              <a:t>28. Splice site scores</a:t>
            </a:r>
          </a:p>
          <a:p>
            <a:pPr>
              <a:buNone/>
            </a:pPr>
            <a:r>
              <a:rPr lang="en-US" sz="1200" dirty="0" smtClean="0"/>
              <a:t>29. </a:t>
            </a:r>
            <a:r>
              <a:rPr lang="en-US" sz="1200" dirty="0" err="1" smtClean="0"/>
              <a:t>LoF</a:t>
            </a:r>
            <a:r>
              <a:rPr lang="en-US" sz="1200" dirty="0" smtClean="0"/>
              <a:t>: NMD</a:t>
            </a:r>
          </a:p>
          <a:p>
            <a:pPr>
              <a:buNone/>
            </a:pPr>
            <a:r>
              <a:rPr lang="en-US" sz="1200" dirty="0" smtClean="0"/>
              <a:t>30. </a:t>
            </a:r>
            <a:r>
              <a:rPr lang="en-US" sz="1200" dirty="0" err="1" smtClean="0"/>
              <a:t>LoF</a:t>
            </a:r>
            <a:r>
              <a:rPr lang="en-US" sz="1200" dirty="0" smtClean="0"/>
              <a:t>: other stuff?</a:t>
            </a:r>
          </a:p>
          <a:p>
            <a:pPr>
              <a:buNone/>
            </a:pPr>
            <a:r>
              <a:rPr lang="en-US" sz="1200" dirty="0" smtClean="0"/>
              <a:t>31. Data access schema</a:t>
            </a:r>
          </a:p>
          <a:p>
            <a:pPr>
              <a:buNone/>
            </a:pPr>
            <a:r>
              <a:rPr lang="en-US" sz="1200" dirty="0" smtClean="0"/>
              <a:t>32. Ensembl track examples</a:t>
            </a:r>
          </a:p>
          <a:p>
            <a:pPr>
              <a:buNone/>
            </a:pPr>
            <a:endParaRPr lang="en-US" sz="1200" dirty="0" smtClean="0"/>
          </a:p>
          <a:p>
            <a:pPr>
              <a:buNone/>
            </a:pPr>
            <a:r>
              <a:rPr lang="en-US" sz="1200" dirty="0" smtClean="0"/>
              <a:t>Tables</a:t>
            </a:r>
          </a:p>
          <a:p>
            <a:pPr>
              <a:buNone/>
            </a:pPr>
            <a:r>
              <a:rPr lang="en-US" sz="1200" dirty="0" smtClean="0"/>
              <a:t>1. Variant annotation statistics</a:t>
            </a:r>
          </a:p>
          <a:p>
            <a:pPr>
              <a:buNone/>
            </a:pPr>
            <a:r>
              <a:rPr lang="en-US" sz="1200" dirty="0" smtClean="0"/>
              <a:t>2. Numbers of differentially spliced and expressed genes</a:t>
            </a:r>
          </a:p>
          <a:p>
            <a:pPr>
              <a:buNone/>
            </a:pPr>
            <a:endParaRPr lang="en-US" sz="1200" dirty="0" smtClean="0"/>
          </a:p>
          <a:p>
            <a:pPr>
              <a:buNone/>
            </a:pPr>
            <a:endParaRPr lang="en-US" sz="1200" dirty="0" smtClean="0"/>
          </a:p>
          <a:p>
            <a:pPr>
              <a:buNone/>
            </a:pPr>
            <a:endParaRPr lang="en-US" sz="1200" dirty="0" smtClean="0"/>
          </a:p>
          <a:p>
            <a:pPr>
              <a:buNone/>
            </a:pPr>
            <a:endParaRPr lang="en-US" sz="1200" dirty="0"/>
          </a:p>
          <a:p>
            <a:pPr>
              <a:buNone/>
            </a:pPr>
            <a:endParaRPr lang="en-US" sz="12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2862323"/>
          </a:xfrm>
          <a:prstGeom prst="rect">
            <a:avLst/>
          </a:prstGeom>
          <a:noFill/>
        </p:spPr>
        <p:txBody>
          <a:bodyPr wrap="square" rtlCol="0">
            <a:spAutoFit/>
          </a:bodyPr>
          <a:lstStyle/>
          <a:p>
            <a:r>
              <a:rPr lang="en-US" dirty="0" smtClean="0"/>
              <a:t>Figure S18. Allele-specific expression.</a:t>
            </a:r>
            <a:r>
              <a:rPr lang="en-US" dirty="0" smtClean="0"/>
              <a:t> Multidimensional scaling of </a:t>
            </a:r>
            <a:r>
              <a:rPr lang="en-US" dirty="0" err="1" smtClean="0"/>
              <a:t>pairwise</a:t>
            </a:r>
            <a:r>
              <a:rPr lang="en-US" dirty="0" smtClean="0"/>
              <a:t> allelic ratio distances between individuals colored by population (a) ;</a:t>
            </a:r>
            <a:r>
              <a:rPr lang="en-US" dirty="0" smtClean="0"/>
              <a:t> </a:t>
            </a:r>
            <a:r>
              <a:rPr lang="en-US" dirty="0"/>
              <a:t>d</a:t>
            </a:r>
            <a:r>
              <a:rPr lang="en-US" dirty="0" smtClean="0"/>
              <a:t>istributions of allelic ratio differences between two haplotypes of an individual, replicate samples from the same individual, two individuals from th</a:t>
            </a:r>
            <a:r>
              <a:rPr lang="en-US" dirty="0" smtClean="0"/>
              <a:t>e same population, different European population, or different continent ; ASE effect size (absolutely distance from the expected allelic ratio of 0.5) as a function of frequency of the ASE effect in the population. </a:t>
            </a:r>
            <a:endParaRPr lang="en-US" dirty="0"/>
          </a:p>
        </p:txBody>
      </p:sp>
      <p:pic>
        <p:nvPicPr>
          <p:cNvPr id="4" name="Picture 3" descr="ase_effectsize_fr.462.40sampled.p001_smoothscatte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51629" y="6129871"/>
            <a:ext cx="2576955" cy="2576955"/>
          </a:xfrm>
          <a:prstGeom prst="rect">
            <a:avLst/>
          </a:prstGeom>
        </p:spPr>
      </p:pic>
      <p:pic>
        <p:nvPicPr>
          <p:cNvPr id="6" name="Picture 5" descr="ase_mds_popcol.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51629" y="3531898"/>
            <a:ext cx="2597973" cy="2597973"/>
          </a:xfrm>
          <a:prstGeom prst="rect">
            <a:avLst/>
          </a:prstGeom>
        </p:spPr>
      </p:pic>
      <p:pic>
        <p:nvPicPr>
          <p:cNvPr id="7" name="Picture 6" descr="differences_clean_boxplot.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705548" y="3599631"/>
            <a:ext cx="2597969" cy="259796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2308324"/>
          </a:xfrm>
          <a:prstGeom prst="rect">
            <a:avLst/>
          </a:prstGeom>
          <a:noFill/>
        </p:spPr>
        <p:txBody>
          <a:bodyPr wrap="square" rtlCol="0">
            <a:spAutoFit/>
          </a:bodyPr>
          <a:lstStyle/>
          <a:p>
            <a:r>
              <a:rPr lang="en-US" dirty="0" smtClean="0"/>
              <a:t>Figure S19. Allele-specific alternative splicing. </a:t>
            </a:r>
            <a:r>
              <a:rPr lang="en-US" dirty="0" smtClean="0"/>
              <a:t>ASAS effect size (maximum difference between </a:t>
            </a:r>
            <a:r>
              <a:rPr lang="en-US" dirty="0" smtClean="0"/>
              <a:t>reference and alternative ratios; see methods)</a:t>
            </a:r>
            <a:r>
              <a:rPr lang="en-US" dirty="0" smtClean="0"/>
              <a:t> as a function of frequency of the ASAS effect in the population ; sharing of ASAS and ASE with the figure showing the distribution of ASE </a:t>
            </a:r>
            <a:r>
              <a:rPr lang="en-US" dirty="0" err="1" smtClean="0"/>
              <a:t>p</a:t>
            </a:r>
            <a:r>
              <a:rPr lang="en-US" dirty="0" smtClean="0"/>
              <a:t>-values for ASAS significant sites. The </a:t>
            </a:r>
            <a:r>
              <a:rPr lang="en-US" dirty="0" smtClean="0"/>
              <a:t>ASE </a:t>
            </a:r>
            <a:r>
              <a:rPr lang="en-US" dirty="0" err="1" smtClean="0"/>
              <a:t>p</a:t>
            </a:r>
            <a:r>
              <a:rPr lang="en-US" dirty="0" smtClean="0"/>
              <a:t> values are calculated from data samples to exactly 30 reads per site in order to avoid bias from coverage.  </a:t>
            </a:r>
            <a:endParaRPr lang="en-US" dirty="0"/>
          </a:p>
        </p:txBody>
      </p:sp>
      <p:sp>
        <p:nvSpPr>
          <p:cNvPr id="6" name="Rectangle 5"/>
          <p:cNvSpPr/>
          <p:nvPr/>
        </p:nvSpPr>
        <p:spPr>
          <a:xfrm>
            <a:off x="760889" y="3445061"/>
            <a:ext cx="261880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Freq distribution</a:t>
            </a:r>
            <a:endParaRPr lang="en-US" dirty="0"/>
          </a:p>
        </p:txBody>
      </p:sp>
      <p:pic>
        <p:nvPicPr>
          <p:cNvPr id="8" name="Picture 7" descr="asasp005_ase_pdistr.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77752" y="5375355"/>
            <a:ext cx="2500015" cy="2500015"/>
          </a:xfrm>
          <a:prstGeom prst="rect">
            <a:avLst/>
          </a:prstGeom>
        </p:spPr>
      </p:pic>
      <p:sp>
        <p:nvSpPr>
          <p:cNvPr id="9" name="TextBox 8"/>
          <p:cNvSpPr txBox="1"/>
          <p:nvPr/>
        </p:nvSpPr>
        <p:spPr>
          <a:xfrm>
            <a:off x="390333" y="8318671"/>
            <a:ext cx="6322577" cy="369332"/>
          </a:xfrm>
          <a:prstGeom prst="rect">
            <a:avLst/>
          </a:prstGeom>
          <a:noFill/>
        </p:spPr>
        <p:txBody>
          <a:bodyPr wrap="none" rtlCol="0">
            <a:spAutoFit/>
          </a:bodyPr>
          <a:lstStyle/>
          <a:p>
            <a:r>
              <a:rPr lang="en-US" dirty="0" smtClean="0">
                <a:solidFill>
                  <a:srgbClr val="FF0000"/>
                </a:solidFill>
              </a:rPr>
              <a:t>Freq distribution pending (Tuuli). More work on ASE-ASAS sharing</a:t>
            </a:r>
            <a:endParaRPr 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477328"/>
          </a:xfrm>
          <a:prstGeom prst="rect">
            <a:avLst/>
          </a:prstGeom>
          <a:noFill/>
        </p:spPr>
        <p:txBody>
          <a:bodyPr wrap="square" rtlCol="0">
            <a:spAutoFit/>
          </a:bodyPr>
          <a:lstStyle/>
          <a:p>
            <a:r>
              <a:rPr lang="en-US" dirty="0" smtClean="0"/>
              <a:t>Figure S20. Population sharing of QTLs. Venn-diagrams of eQTL (a) and </a:t>
            </a:r>
            <a:r>
              <a:rPr lang="en-US" dirty="0" err="1" smtClean="0"/>
              <a:t>sQTL</a:t>
            </a:r>
            <a:r>
              <a:rPr lang="en-US" dirty="0" smtClean="0"/>
              <a:t> (</a:t>
            </a:r>
            <a:r>
              <a:rPr lang="en-US" dirty="0" err="1" smtClean="0"/>
              <a:t>b</a:t>
            </a:r>
            <a:r>
              <a:rPr lang="en-US" dirty="0" smtClean="0"/>
              <a:t>) sharing as well as distributions of the </a:t>
            </a:r>
            <a:r>
              <a:rPr lang="en-US" dirty="0" err="1" smtClean="0"/>
              <a:t>p</a:t>
            </a:r>
            <a:r>
              <a:rPr lang="en-US" dirty="0" smtClean="0"/>
              <a:t>-values in one population for the associations that are significant in the other population, with the numbers denoting the pi1 statistic (</a:t>
            </a:r>
            <a:r>
              <a:rPr lang="en-US" dirty="0" err="1" smtClean="0"/>
              <a:t>c</a:t>
            </a:r>
            <a:r>
              <a:rPr lang="en-US" dirty="0" smtClean="0"/>
              <a:t>, </a:t>
            </a:r>
            <a:r>
              <a:rPr lang="en-US" dirty="0" err="1" smtClean="0"/>
              <a:t>d</a:t>
            </a:r>
            <a:r>
              <a:rPr lang="en-US" dirty="0" smtClean="0"/>
              <a:t>).  </a:t>
            </a:r>
            <a:endParaRPr lang="en-US" dirty="0"/>
          </a:p>
        </p:txBody>
      </p:sp>
      <p:sp>
        <p:nvSpPr>
          <p:cNvPr id="5" name="TextBox 4"/>
          <p:cNvSpPr txBox="1"/>
          <p:nvPr/>
        </p:nvSpPr>
        <p:spPr>
          <a:xfrm>
            <a:off x="898323" y="814934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
        <p:nvSpPr>
          <p:cNvPr id="7" name="Rectangle 6"/>
          <p:cNvSpPr/>
          <p:nvPr/>
        </p:nvSpPr>
        <p:spPr>
          <a:xfrm>
            <a:off x="760890" y="2683076"/>
            <a:ext cx="1715886"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eQTL VENN</a:t>
            </a:r>
            <a:endParaRPr lang="en-US" dirty="0"/>
          </a:p>
        </p:txBody>
      </p:sp>
      <p:sp>
        <p:nvSpPr>
          <p:cNvPr id="9" name="Rectangle 8"/>
          <p:cNvSpPr/>
          <p:nvPr/>
        </p:nvSpPr>
        <p:spPr>
          <a:xfrm>
            <a:off x="2792853" y="2683079"/>
            <a:ext cx="1715886"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a:t>
            </a:r>
            <a:r>
              <a:rPr lang="en-US" dirty="0" err="1" smtClean="0"/>
              <a:t>QTL</a:t>
            </a:r>
            <a:r>
              <a:rPr lang="en-US" dirty="0" smtClean="0"/>
              <a:t> VENN</a:t>
            </a:r>
            <a:endParaRPr lang="en-US" dirty="0"/>
          </a:p>
        </p:txBody>
      </p:sp>
      <p:sp>
        <p:nvSpPr>
          <p:cNvPr id="10" name="Rectangle 9"/>
          <p:cNvSpPr/>
          <p:nvPr/>
        </p:nvSpPr>
        <p:spPr>
          <a:xfrm>
            <a:off x="760890" y="4436088"/>
            <a:ext cx="1715886"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t>
            </a:r>
            <a:r>
              <a:rPr lang="en-US" dirty="0" smtClean="0"/>
              <a:t>-distribution EUR-&gt;YRI</a:t>
            </a:r>
          </a:p>
          <a:p>
            <a:pPr algn="ctr"/>
            <a:r>
              <a:rPr lang="en-US" dirty="0" smtClean="0"/>
              <a:t>eQTL &amp; </a:t>
            </a:r>
            <a:r>
              <a:rPr lang="en-US" dirty="0" err="1" smtClean="0"/>
              <a:t>sQTL</a:t>
            </a:r>
            <a:endParaRPr lang="en-US" dirty="0"/>
          </a:p>
        </p:txBody>
      </p:sp>
      <p:sp>
        <p:nvSpPr>
          <p:cNvPr id="11" name="Rectangle 10"/>
          <p:cNvSpPr/>
          <p:nvPr/>
        </p:nvSpPr>
        <p:spPr>
          <a:xfrm>
            <a:off x="2792853" y="4436091"/>
            <a:ext cx="1715886"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a:t>
            </a:r>
            <a:r>
              <a:rPr lang="en-US" dirty="0" smtClean="0"/>
              <a:t>-distribution YRI-&gt;EUR</a:t>
            </a:r>
          </a:p>
          <a:p>
            <a:pPr algn="ctr"/>
            <a:r>
              <a:rPr lang="en-US" dirty="0" smtClean="0"/>
              <a:t>eQTL &amp; </a:t>
            </a:r>
            <a:r>
              <a:rPr lang="en-US" dirty="0" err="1" smtClean="0"/>
              <a:t>sQTL</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2031325"/>
          </a:xfrm>
          <a:prstGeom prst="rect">
            <a:avLst/>
          </a:prstGeom>
          <a:noFill/>
        </p:spPr>
        <p:txBody>
          <a:bodyPr wrap="square" rtlCol="0">
            <a:spAutoFit/>
          </a:bodyPr>
          <a:lstStyle/>
          <a:p>
            <a:r>
              <a:rPr lang="en-US" dirty="0" smtClean="0"/>
              <a:t>Figure S21. Correlation of transcriptome features within a gene. Correlation between expression levels of exons of the same gene for chr20 (a) ; </a:t>
            </a:r>
            <a:r>
              <a:rPr lang="en-US" dirty="0"/>
              <a:t>c</a:t>
            </a:r>
            <a:r>
              <a:rPr lang="en-US" dirty="0" smtClean="0"/>
              <a:t>orrelation between exon inclusion ratios within the same gene for exons with …PSI in some range (</a:t>
            </a:r>
            <a:r>
              <a:rPr lang="en-US" dirty="0" err="1" smtClean="0"/>
              <a:t>b</a:t>
            </a:r>
            <a:r>
              <a:rPr lang="en-US" dirty="0" smtClean="0"/>
              <a:t>) ; correlation between expression levels of exons and exon inclusion ratios within the same gene (</a:t>
            </a:r>
            <a:r>
              <a:rPr lang="en-US" dirty="0" err="1" smtClean="0"/>
              <a:t>c</a:t>
            </a:r>
            <a:r>
              <a:rPr lang="en-US" dirty="0" smtClean="0"/>
              <a:t>)</a:t>
            </a:r>
            <a:endParaRPr lang="en-US" dirty="0"/>
          </a:p>
        </p:txBody>
      </p:sp>
      <p:sp>
        <p:nvSpPr>
          <p:cNvPr id="4" name="TextBox 3"/>
          <p:cNvSpPr txBox="1"/>
          <p:nvPr/>
        </p:nvSpPr>
        <p:spPr>
          <a:xfrm>
            <a:off x="898323" y="8149341"/>
            <a:ext cx="2850510" cy="369332"/>
          </a:xfrm>
          <a:prstGeom prst="rect">
            <a:avLst/>
          </a:prstGeom>
          <a:noFill/>
        </p:spPr>
        <p:txBody>
          <a:bodyPr wrap="none" rtlCol="0">
            <a:spAutoFit/>
          </a:bodyPr>
          <a:lstStyle/>
          <a:p>
            <a:r>
              <a:rPr lang="en-US" dirty="0" smtClean="0">
                <a:solidFill>
                  <a:srgbClr val="FF0000"/>
                </a:solidFill>
              </a:rPr>
              <a:t>Splicing part pending (Tuuli)</a:t>
            </a:r>
          </a:p>
        </p:txBody>
      </p:sp>
      <p:pic>
        <p:nvPicPr>
          <p:cNvPr id="6" name="Picture 5" descr="exon_correlation_gene_his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72440" y="2832107"/>
            <a:ext cx="2552691" cy="2552691"/>
          </a:xfrm>
          <a:prstGeom prst="rect">
            <a:avLst/>
          </a:prstGeom>
        </p:spPr>
      </p:pic>
      <p:sp>
        <p:nvSpPr>
          <p:cNvPr id="7" name="Rectangle 6"/>
          <p:cNvSpPr/>
          <p:nvPr/>
        </p:nvSpPr>
        <p:spPr>
          <a:xfrm>
            <a:off x="3656490" y="3483382"/>
            <a:ext cx="1715886"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junction/PSI/? correlation</a:t>
            </a:r>
            <a:endParaRPr lang="en-US" dirty="0"/>
          </a:p>
        </p:txBody>
      </p:sp>
      <p:sp>
        <p:nvSpPr>
          <p:cNvPr id="8" name="Rectangle 7"/>
          <p:cNvSpPr/>
          <p:nvPr/>
        </p:nvSpPr>
        <p:spPr>
          <a:xfrm>
            <a:off x="1162781" y="5820182"/>
            <a:ext cx="1715886"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exon </a:t>
            </a:r>
            <a:r>
              <a:rPr lang="en-US" dirty="0" err="1" smtClean="0"/>
              <a:t>vs</a:t>
            </a:r>
            <a:r>
              <a:rPr lang="en-US" dirty="0" smtClean="0"/>
              <a:t> junction/PSI/? correlation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200329"/>
          </a:xfrm>
          <a:prstGeom prst="rect">
            <a:avLst/>
          </a:prstGeom>
          <a:noFill/>
        </p:spPr>
        <p:txBody>
          <a:bodyPr wrap="square" rtlCol="0">
            <a:spAutoFit/>
          </a:bodyPr>
          <a:lstStyle/>
          <a:p>
            <a:r>
              <a:rPr lang="en-US" dirty="0" smtClean="0"/>
              <a:t>Figure S22. Overlapping and independent QTLs within the same gene. </a:t>
            </a:r>
          </a:p>
          <a:p>
            <a:endParaRPr lang="en-US" dirty="0"/>
          </a:p>
          <a:p>
            <a:endParaRPr lang="en-US" dirty="0"/>
          </a:p>
        </p:txBody>
      </p:sp>
      <p:sp>
        <p:nvSpPr>
          <p:cNvPr id="4" name="TextBox 3"/>
          <p:cNvSpPr txBox="1"/>
          <p:nvPr/>
        </p:nvSpPr>
        <p:spPr>
          <a:xfrm>
            <a:off x="898323" y="8149341"/>
            <a:ext cx="4848090" cy="646331"/>
          </a:xfrm>
          <a:prstGeom prst="rect">
            <a:avLst/>
          </a:prstGeom>
          <a:noFill/>
        </p:spPr>
        <p:txBody>
          <a:bodyPr wrap="none" rtlCol="0">
            <a:spAutoFit/>
          </a:bodyPr>
          <a:lstStyle/>
          <a:p>
            <a:r>
              <a:rPr lang="en-US" dirty="0" smtClean="0">
                <a:solidFill>
                  <a:srgbClr val="FF0000"/>
                </a:solidFill>
              </a:rPr>
              <a:t>Pending (Tuuli) – working on this now</a:t>
            </a:r>
          </a:p>
          <a:p>
            <a:r>
              <a:rPr lang="en-US" dirty="0" smtClean="0">
                <a:solidFill>
                  <a:srgbClr val="FF0000"/>
                </a:solidFill>
              </a:rPr>
              <a:t>Something from here might end up as main figure </a:t>
            </a: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477328"/>
          </a:xfrm>
          <a:prstGeom prst="rect">
            <a:avLst/>
          </a:prstGeom>
          <a:noFill/>
        </p:spPr>
        <p:txBody>
          <a:bodyPr wrap="square" rtlCol="0">
            <a:spAutoFit/>
          </a:bodyPr>
          <a:lstStyle/>
          <a:p>
            <a:r>
              <a:rPr lang="en-US" dirty="0" smtClean="0"/>
              <a:t>Figure S23. </a:t>
            </a:r>
            <a:r>
              <a:rPr lang="en-US" dirty="0"/>
              <a:t>C</a:t>
            </a:r>
            <a:r>
              <a:rPr lang="en-US" dirty="0" smtClean="0"/>
              <a:t>ausal QTL variant discovery. </a:t>
            </a:r>
            <a:r>
              <a:rPr lang="en-US" dirty="0"/>
              <a:t>R</a:t>
            </a:r>
            <a:r>
              <a:rPr lang="en-US" dirty="0" smtClean="0"/>
              <a:t>ank of the best Omni2.5M SNP in the full dataset (a) and </a:t>
            </a:r>
            <a:r>
              <a:rPr lang="en-US" dirty="0"/>
              <a:t>d</a:t>
            </a:r>
            <a:r>
              <a:rPr lang="en-US" dirty="0" smtClean="0"/>
              <a:t>istribution of the difference in </a:t>
            </a:r>
            <a:r>
              <a:rPr lang="en-US" dirty="0" err="1" smtClean="0"/>
              <a:t>p</a:t>
            </a:r>
            <a:r>
              <a:rPr lang="en-US" dirty="0" smtClean="0"/>
              <a:t>-values between the best and the 2</a:t>
            </a:r>
            <a:r>
              <a:rPr lang="en-US" baseline="30000" dirty="0" smtClean="0"/>
              <a:t>nd</a:t>
            </a:r>
            <a:r>
              <a:rPr lang="en-US" dirty="0" smtClean="0"/>
              <a:t> best variant in EUR and YRI for the full set of common variants, and for </a:t>
            </a:r>
            <a:r>
              <a:rPr lang="en-US" dirty="0" smtClean="0"/>
              <a:t>Omni2.5M </a:t>
            </a:r>
            <a:r>
              <a:rPr lang="en-US" dirty="0" smtClean="0"/>
              <a:t>variants (</a:t>
            </a:r>
            <a:r>
              <a:rPr lang="en-US" dirty="0" err="1" smtClean="0"/>
              <a:t>b</a:t>
            </a:r>
            <a:r>
              <a:rPr lang="en-US" dirty="0" smtClean="0"/>
              <a:t>). </a:t>
            </a:r>
            <a:endParaRPr lang="en-US" dirty="0"/>
          </a:p>
        </p:txBody>
      </p:sp>
      <p:sp>
        <p:nvSpPr>
          <p:cNvPr id="4" name="TextBox 3"/>
          <p:cNvSpPr txBox="1"/>
          <p:nvPr/>
        </p:nvSpPr>
        <p:spPr>
          <a:xfrm>
            <a:off x="898323" y="8149341"/>
            <a:ext cx="4848090" cy="646331"/>
          </a:xfrm>
          <a:prstGeom prst="rect">
            <a:avLst/>
          </a:prstGeom>
          <a:noFill/>
        </p:spPr>
        <p:txBody>
          <a:bodyPr wrap="none" rtlCol="0">
            <a:spAutoFit/>
          </a:bodyPr>
          <a:lstStyle/>
          <a:p>
            <a:r>
              <a:rPr lang="en-US" dirty="0" smtClean="0">
                <a:solidFill>
                  <a:srgbClr val="FF0000"/>
                </a:solidFill>
              </a:rPr>
              <a:t>Pending (Tuuli)</a:t>
            </a:r>
            <a:r>
              <a:rPr lang="en-US" dirty="0" smtClean="0">
                <a:solidFill>
                  <a:srgbClr val="FF0000"/>
                </a:solidFill>
              </a:rPr>
              <a:t> </a:t>
            </a:r>
          </a:p>
          <a:p>
            <a:r>
              <a:rPr lang="en-US" dirty="0" smtClean="0">
                <a:solidFill>
                  <a:srgbClr val="FF0000"/>
                </a:solidFill>
              </a:rPr>
              <a:t>Something from here might end up as main figure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754327"/>
          </a:xfrm>
          <a:prstGeom prst="rect">
            <a:avLst/>
          </a:prstGeom>
          <a:noFill/>
        </p:spPr>
        <p:txBody>
          <a:bodyPr wrap="square" rtlCol="0">
            <a:spAutoFit/>
          </a:bodyPr>
          <a:lstStyle/>
          <a:p>
            <a:r>
              <a:rPr lang="en-US" dirty="0" smtClean="0"/>
              <a:t>Figure S24. SNP, indel and structural variant contributions to QTL discoveries. The </a:t>
            </a:r>
            <a:r>
              <a:rPr lang="en-US" dirty="0" err="1" smtClean="0"/>
              <a:t>barplots</a:t>
            </a:r>
            <a:r>
              <a:rPr lang="en-US" dirty="0" smtClean="0"/>
              <a:t> show the relative proportions of variant types in the cis-regions and among significant cis-eQTLs and </a:t>
            </a:r>
            <a:r>
              <a:rPr lang="en-US" dirty="0" err="1" smtClean="0"/>
              <a:t>sQTLs</a:t>
            </a:r>
            <a:r>
              <a:rPr lang="en-US" dirty="0" smtClean="0"/>
              <a:t> (a), and the trans-</a:t>
            </a:r>
            <a:r>
              <a:rPr lang="en-US" dirty="0" err="1" smtClean="0"/>
              <a:t>p</a:t>
            </a:r>
            <a:r>
              <a:rPr lang="en-US" dirty="0" smtClean="0"/>
              <a:t>-value distributions of each cis-QTL type are shown in (</a:t>
            </a:r>
            <a:r>
              <a:rPr lang="en-US" dirty="0" err="1" smtClean="0"/>
              <a:t>b</a:t>
            </a:r>
            <a:r>
              <a:rPr lang="en-US" dirty="0" smtClean="0"/>
              <a:t>)</a:t>
            </a:r>
            <a:endParaRPr lang="en-US" dirty="0"/>
          </a:p>
        </p:txBody>
      </p:sp>
      <p:sp>
        <p:nvSpPr>
          <p:cNvPr id="4" name="TextBox 3"/>
          <p:cNvSpPr txBox="1"/>
          <p:nvPr/>
        </p:nvSpPr>
        <p:spPr>
          <a:xfrm>
            <a:off x="898323" y="8149341"/>
            <a:ext cx="1578452" cy="369332"/>
          </a:xfrm>
          <a:prstGeom prst="rect">
            <a:avLst/>
          </a:prstGeom>
          <a:noFill/>
        </p:spPr>
        <p:txBody>
          <a:bodyPr wrap="none" rtlCol="0">
            <a:spAutoFit/>
          </a:bodyPr>
          <a:lstStyle/>
          <a:p>
            <a:r>
              <a:rPr lang="en-US" dirty="0" smtClean="0">
                <a:solidFill>
                  <a:srgbClr val="FF0000"/>
                </a:solidFill>
              </a:rPr>
              <a:t>Pending (Tuuli)</a:t>
            </a:r>
            <a:r>
              <a:rPr lang="en-US" dirty="0" smtClean="0">
                <a:solidFill>
                  <a:srgbClr val="FF0000"/>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200329"/>
          </a:xfrm>
          <a:prstGeom prst="rect">
            <a:avLst/>
          </a:prstGeom>
          <a:noFill/>
        </p:spPr>
        <p:txBody>
          <a:bodyPr wrap="square" rtlCol="0">
            <a:spAutoFit/>
          </a:bodyPr>
          <a:lstStyle/>
          <a:p>
            <a:r>
              <a:rPr lang="en-US" dirty="0" smtClean="0"/>
              <a:t>Figure S25. Trans-effects. Trans association </a:t>
            </a:r>
            <a:r>
              <a:rPr lang="en-US" dirty="0" err="1" smtClean="0"/>
              <a:t>p</a:t>
            </a:r>
            <a:r>
              <a:rPr lang="en-US" dirty="0" smtClean="0"/>
              <a:t>-value distributions for cis-eQTLs (a), </a:t>
            </a:r>
            <a:r>
              <a:rPr lang="en-US" dirty="0" smtClean="0"/>
              <a:t>cis-</a:t>
            </a:r>
            <a:r>
              <a:rPr lang="en-US" dirty="0" err="1" smtClean="0"/>
              <a:t>sQTLs</a:t>
            </a:r>
            <a:r>
              <a:rPr lang="en-US" dirty="0" smtClean="0"/>
              <a:t> (</a:t>
            </a:r>
            <a:r>
              <a:rPr lang="en-US" dirty="0" err="1" smtClean="0"/>
              <a:t>b</a:t>
            </a:r>
            <a:r>
              <a:rPr lang="en-US" dirty="0" smtClean="0"/>
              <a:t>), and for coding variants in </a:t>
            </a:r>
            <a:r>
              <a:rPr lang="en-US" dirty="0" smtClean="0"/>
              <a:t>cis-</a:t>
            </a:r>
            <a:r>
              <a:rPr lang="en-US" dirty="0" smtClean="0"/>
              <a:t>QTL genes (</a:t>
            </a:r>
            <a:r>
              <a:rPr lang="en-US" dirty="0" err="1"/>
              <a:t>c</a:t>
            </a:r>
            <a:r>
              <a:rPr lang="en-US" dirty="0" smtClean="0"/>
              <a:t>) or in genes without a cis-QTL (</a:t>
            </a:r>
            <a:r>
              <a:rPr lang="en-US" dirty="0" err="1" smtClean="0"/>
              <a:t>d</a:t>
            </a:r>
            <a:r>
              <a:rPr lang="en-US" dirty="0" smtClean="0"/>
              <a:t>), and finally in </a:t>
            </a:r>
            <a:r>
              <a:rPr lang="en-US" dirty="0" err="1" smtClean="0"/>
              <a:t>intergenic</a:t>
            </a:r>
            <a:r>
              <a:rPr lang="en-US" dirty="0" smtClean="0"/>
              <a:t> SNPs as a null (</a:t>
            </a:r>
            <a:r>
              <a:rPr lang="en-US" dirty="0" err="1" smtClean="0"/>
              <a:t>e</a:t>
            </a:r>
            <a:r>
              <a:rPr lang="en-US" dirty="0" smtClean="0"/>
              <a:t>) </a:t>
            </a:r>
            <a:endParaRPr lang="en-US" dirty="0"/>
          </a:p>
        </p:txBody>
      </p:sp>
      <p:sp>
        <p:nvSpPr>
          <p:cNvPr id="4" name="TextBox 3"/>
          <p:cNvSpPr txBox="1"/>
          <p:nvPr/>
        </p:nvSpPr>
        <p:spPr>
          <a:xfrm>
            <a:off x="898323" y="8149341"/>
            <a:ext cx="4848090" cy="646331"/>
          </a:xfrm>
          <a:prstGeom prst="rect">
            <a:avLst/>
          </a:prstGeom>
          <a:noFill/>
        </p:spPr>
        <p:txBody>
          <a:bodyPr wrap="none" rtlCol="0">
            <a:spAutoFit/>
          </a:bodyPr>
          <a:lstStyle/>
          <a:p>
            <a:r>
              <a:rPr lang="en-US" dirty="0" smtClean="0">
                <a:solidFill>
                  <a:srgbClr val="FF0000"/>
                </a:solidFill>
              </a:rPr>
              <a:t>Pending (Tuuli)</a:t>
            </a:r>
            <a:r>
              <a:rPr lang="en-US" dirty="0" smtClean="0">
                <a:solidFill>
                  <a:srgbClr val="FF0000"/>
                </a:solidFill>
              </a:rPr>
              <a:t> </a:t>
            </a:r>
          </a:p>
          <a:p>
            <a:r>
              <a:rPr lang="en-US" dirty="0" smtClean="0">
                <a:solidFill>
                  <a:srgbClr val="FF0000"/>
                </a:solidFill>
              </a:rPr>
              <a:t>Something from here might end up as main figure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477328"/>
          </a:xfrm>
          <a:prstGeom prst="rect">
            <a:avLst/>
          </a:prstGeom>
          <a:noFill/>
        </p:spPr>
        <p:txBody>
          <a:bodyPr wrap="square" rtlCol="0">
            <a:spAutoFit/>
          </a:bodyPr>
          <a:lstStyle/>
          <a:p>
            <a:r>
              <a:rPr lang="en-US" dirty="0" smtClean="0"/>
              <a:t>Figure S26. eQTL (a) and </a:t>
            </a:r>
            <a:r>
              <a:rPr lang="en-US" dirty="0" err="1" smtClean="0"/>
              <a:t>asQTL</a:t>
            </a:r>
            <a:r>
              <a:rPr lang="en-US" dirty="0" smtClean="0"/>
              <a:t> (</a:t>
            </a:r>
            <a:r>
              <a:rPr lang="en-US" dirty="0" err="1" smtClean="0"/>
              <a:t>b</a:t>
            </a:r>
            <a:r>
              <a:rPr lang="en-US" dirty="0" smtClean="0"/>
              <a:t>) annotations for the best, 2</a:t>
            </a:r>
            <a:r>
              <a:rPr lang="en-US" baseline="30000" dirty="0" smtClean="0"/>
              <a:t>nd</a:t>
            </a:r>
            <a:r>
              <a:rPr lang="en-US" dirty="0" smtClean="0"/>
              <a:t>, 5</a:t>
            </a:r>
            <a:r>
              <a:rPr lang="en-US" baseline="30000" dirty="0" smtClean="0"/>
              <a:t>th</a:t>
            </a:r>
            <a:r>
              <a:rPr lang="en-US" dirty="0" smtClean="0"/>
              <a:t> and 10</a:t>
            </a:r>
            <a:r>
              <a:rPr lang="en-US" baseline="30000" dirty="0" smtClean="0"/>
              <a:t>th</a:t>
            </a:r>
            <a:r>
              <a:rPr lang="en-US" dirty="0" smtClean="0"/>
              <a:t> best associated variant and for a null selection of SNPs lacking the QTL association but with matched minor allele frequency, distance from TSS, and expression level of the closest gene </a:t>
            </a:r>
            <a:endParaRPr lang="en-US" dirty="0"/>
          </a:p>
        </p:txBody>
      </p:sp>
      <p:sp>
        <p:nvSpPr>
          <p:cNvPr id="4" name="TextBox 3"/>
          <p:cNvSpPr txBox="1"/>
          <p:nvPr/>
        </p:nvSpPr>
        <p:spPr>
          <a:xfrm>
            <a:off x="898323" y="814934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923330"/>
          </a:xfrm>
          <a:prstGeom prst="rect">
            <a:avLst/>
          </a:prstGeom>
          <a:noFill/>
        </p:spPr>
        <p:txBody>
          <a:bodyPr wrap="square" rtlCol="0">
            <a:spAutoFit/>
          </a:bodyPr>
          <a:lstStyle/>
          <a:p>
            <a:r>
              <a:rPr lang="en-US" dirty="0" smtClean="0"/>
              <a:t>Figure S27. QTL </a:t>
            </a:r>
            <a:r>
              <a:rPr lang="en-US" dirty="0" err="1" smtClean="0"/>
              <a:t>p</a:t>
            </a:r>
            <a:r>
              <a:rPr lang="en-US" dirty="0" smtClean="0"/>
              <a:t>-value distribution for GWAS SNPs: eQTLs (a) and </a:t>
            </a:r>
            <a:r>
              <a:rPr lang="en-US" dirty="0" err="1" smtClean="0"/>
              <a:t>asQTLs</a:t>
            </a:r>
            <a:r>
              <a:rPr lang="en-US" dirty="0" smtClean="0"/>
              <a:t> (</a:t>
            </a:r>
            <a:r>
              <a:rPr lang="en-US" dirty="0" err="1" smtClean="0"/>
              <a:t>b</a:t>
            </a:r>
            <a:r>
              <a:rPr lang="en-US" dirty="0" smtClean="0"/>
              <a:t>), with the numbers denoting the pi1 value. </a:t>
            </a:r>
            <a:endParaRPr lang="en-US" dirty="0"/>
          </a:p>
        </p:txBody>
      </p:sp>
      <p:sp>
        <p:nvSpPr>
          <p:cNvPr id="4" name="TextBox 3"/>
          <p:cNvSpPr txBox="1"/>
          <p:nvPr/>
        </p:nvSpPr>
        <p:spPr>
          <a:xfrm>
            <a:off x="898323" y="814934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32319" y="662070"/>
            <a:ext cx="3577948" cy="923330"/>
          </a:xfrm>
          <a:prstGeom prst="rect">
            <a:avLst/>
          </a:prstGeom>
          <a:noFill/>
        </p:spPr>
        <p:txBody>
          <a:bodyPr wrap="none" rtlCol="0">
            <a:spAutoFit/>
          </a:bodyPr>
          <a:lstStyle/>
          <a:p>
            <a:r>
              <a:rPr lang="en-US" dirty="0" smtClean="0"/>
              <a:t>Figure S1. </a:t>
            </a:r>
          </a:p>
          <a:p>
            <a:endParaRPr lang="en-US" dirty="0" smtClean="0"/>
          </a:p>
          <a:p>
            <a:r>
              <a:rPr lang="en-US" dirty="0" smtClean="0"/>
              <a:t>Schematic figure of the study design</a:t>
            </a:r>
            <a:endParaRPr lang="en-US" dirty="0"/>
          </a:p>
        </p:txBody>
      </p:sp>
      <p:sp>
        <p:nvSpPr>
          <p:cNvPr id="6" name="TextBox 5"/>
          <p:cNvSpPr txBox="1"/>
          <p:nvPr/>
        </p:nvSpPr>
        <p:spPr>
          <a:xfrm>
            <a:off x="932189" y="831867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477328"/>
          </a:xfrm>
          <a:prstGeom prst="rect">
            <a:avLst/>
          </a:prstGeom>
          <a:noFill/>
        </p:spPr>
        <p:txBody>
          <a:bodyPr wrap="square" rtlCol="0">
            <a:spAutoFit/>
          </a:bodyPr>
          <a:lstStyle/>
          <a:p>
            <a:r>
              <a:rPr lang="en-US" dirty="0" smtClean="0"/>
              <a:t>Figure S28. Splicing score predictions of variants overlapping an annotated splice motif. Distribution of scores for reference and alternative alleles for donor (a) and acceptor (</a:t>
            </a:r>
            <a:r>
              <a:rPr lang="en-US" dirty="0" err="1" smtClean="0"/>
              <a:t>b</a:t>
            </a:r>
            <a:r>
              <a:rPr lang="en-US" dirty="0" smtClean="0"/>
              <a:t>) sites, and allele frequency distributions for variants with different predicted effects (</a:t>
            </a:r>
            <a:r>
              <a:rPr lang="en-US" dirty="0" err="1" smtClean="0"/>
              <a:t>b</a:t>
            </a:r>
            <a:r>
              <a:rPr lang="en-US" dirty="0" smtClean="0"/>
              <a:t>). </a:t>
            </a:r>
            <a:endParaRPr lang="en-US" dirty="0"/>
          </a:p>
        </p:txBody>
      </p:sp>
      <p:sp>
        <p:nvSpPr>
          <p:cNvPr id="8" name="TextBox 7"/>
          <p:cNvSpPr txBox="1"/>
          <p:nvPr/>
        </p:nvSpPr>
        <p:spPr>
          <a:xfrm>
            <a:off x="483670" y="8485308"/>
            <a:ext cx="3108506" cy="369332"/>
          </a:xfrm>
          <a:prstGeom prst="rect">
            <a:avLst/>
          </a:prstGeom>
          <a:noFill/>
        </p:spPr>
        <p:txBody>
          <a:bodyPr wrap="none" rtlCol="0">
            <a:spAutoFit/>
          </a:bodyPr>
          <a:lstStyle/>
          <a:p>
            <a:r>
              <a:rPr lang="en-US" dirty="0" smtClean="0">
                <a:solidFill>
                  <a:srgbClr val="FF0000"/>
                </a:solidFill>
              </a:rPr>
              <a:t>Prettier figures needed (</a:t>
            </a:r>
            <a:r>
              <a:rPr lang="en-US" dirty="0" err="1" smtClean="0">
                <a:solidFill>
                  <a:srgbClr val="FF0000"/>
                </a:solidFill>
              </a:rPr>
              <a:t>Micha</a:t>
            </a:r>
            <a:r>
              <a:rPr lang="en-US" dirty="0" smtClean="0">
                <a:solidFill>
                  <a:srgbClr val="FF0000"/>
                </a:solidFill>
              </a:rPr>
              <a:t>)</a:t>
            </a:r>
            <a:endParaRPr lang="en-US" dirty="0">
              <a:solidFill>
                <a:srgbClr val="FF0000"/>
              </a:solidFill>
            </a:endParaRPr>
          </a:p>
        </p:txBody>
      </p:sp>
      <p:pic>
        <p:nvPicPr>
          <p:cNvPr id="5" name="Picture 4" descr="Pages from GV-2012-09-20_sammeth-1.pdf"/>
          <p:cNvPicPr>
            <a:picLocks noChangeAspect="1"/>
          </p:cNvPicPr>
          <p:nvPr/>
        </p:nvPicPr>
        <mc:AlternateContent>
          <mc:Choice xmlns:ma="http://schemas.microsoft.com/office/mac/drawingml/2008/main" Requires="ma">
            <p:blipFill>
              <a:blip r:embed="rId2"/>
              <a:srcRect t="20247" b="14292"/>
              <a:stretch>
                <a:fillRect/>
              </a:stretch>
            </p:blipFill>
          </mc:Choice>
          <mc:Fallback>
            <p:blipFill>
              <a:blip r:embed="rId3"/>
              <a:srcRect t="20247" b="14292"/>
              <a:stretch>
                <a:fillRect/>
              </a:stretch>
            </p:blipFill>
          </mc:Fallback>
        </mc:AlternateContent>
        <p:spPr>
          <a:xfrm>
            <a:off x="137288" y="2546713"/>
            <a:ext cx="6366764" cy="2944916"/>
          </a:xfrm>
          <a:prstGeom prst="rect">
            <a:avLst/>
          </a:prstGeom>
        </p:spPr>
      </p:pic>
      <p:sp>
        <p:nvSpPr>
          <p:cNvPr id="7" name="Rectangle 6"/>
          <p:cNvSpPr/>
          <p:nvPr/>
        </p:nvSpPr>
        <p:spPr>
          <a:xfrm>
            <a:off x="760889" y="6139755"/>
            <a:ext cx="2618805" cy="16006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Allele freq distributions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1200329"/>
          </a:xfrm>
          <a:prstGeom prst="rect">
            <a:avLst/>
          </a:prstGeom>
          <a:noFill/>
        </p:spPr>
        <p:txBody>
          <a:bodyPr wrap="square" rtlCol="0">
            <a:spAutoFit/>
          </a:bodyPr>
          <a:lstStyle/>
          <a:p>
            <a:r>
              <a:rPr lang="en-US" dirty="0" smtClean="0"/>
              <a:t>Figure S29. Loss-of-function variation and nonsense-mediated decay. Alternative allele ratio for a random set of synonymous variants (null) in (a) and for stop-gained variants (</a:t>
            </a:r>
            <a:r>
              <a:rPr lang="en-US" dirty="0" err="1" smtClean="0"/>
              <a:t>b</a:t>
            </a:r>
            <a:r>
              <a:rPr lang="en-US" dirty="0" smtClean="0"/>
              <a:t>), from one random individual per site.   </a:t>
            </a:r>
            <a:endParaRPr lang="en-US" dirty="0"/>
          </a:p>
        </p:txBody>
      </p:sp>
      <p:pic>
        <p:nvPicPr>
          <p:cNvPr id="6" name="Picture 5" descr="lof_ratios_events_1ind_syn_stop_hist.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53909" y="2281754"/>
            <a:ext cx="5052291" cy="252614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S30. Loss-of-function variation – further plots?</a:t>
            </a:r>
            <a:endParaRPr lang="en-US" dirty="0"/>
          </a:p>
        </p:txBody>
      </p:sp>
      <p:sp>
        <p:nvSpPr>
          <p:cNvPr id="5" name="TextBox 4"/>
          <p:cNvSpPr txBox="1"/>
          <p:nvPr/>
        </p:nvSpPr>
        <p:spPr>
          <a:xfrm>
            <a:off x="805397" y="8129715"/>
            <a:ext cx="3012025" cy="369332"/>
          </a:xfrm>
          <a:prstGeom prst="rect">
            <a:avLst/>
          </a:prstGeom>
          <a:noFill/>
        </p:spPr>
        <p:txBody>
          <a:bodyPr wrap="none" rtlCol="0">
            <a:spAutoFit/>
          </a:bodyPr>
          <a:lstStyle/>
          <a:p>
            <a:r>
              <a:rPr lang="en-US" dirty="0" smtClean="0">
                <a:solidFill>
                  <a:srgbClr val="FF0000"/>
                </a:solidFill>
              </a:rPr>
              <a:t>Pending (Manny, Tuuli, </a:t>
            </a:r>
            <a:r>
              <a:rPr lang="en-US" dirty="0" err="1" smtClean="0">
                <a:solidFill>
                  <a:srgbClr val="FF0000"/>
                </a:solidFill>
              </a:rPr>
              <a:t>Micha</a:t>
            </a:r>
            <a:r>
              <a:rPr lang="en-US" dirty="0" smtClean="0">
                <a:solidFill>
                  <a:srgbClr val="FF0000"/>
                </a:solidFill>
              </a:rPr>
              <a:t>)</a:t>
            </a:r>
            <a:endParaRPr 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S31. Data access schema</a:t>
            </a:r>
            <a:endParaRPr lang="en-US" dirty="0"/>
          </a:p>
        </p:txBody>
      </p:sp>
      <p:sp>
        <p:nvSpPr>
          <p:cNvPr id="5" name="TextBox 4"/>
          <p:cNvSpPr txBox="1"/>
          <p:nvPr/>
        </p:nvSpPr>
        <p:spPr>
          <a:xfrm>
            <a:off x="805397" y="8129715"/>
            <a:ext cx="1793054" cy="369332"/>
          </a:xfrm>
          <a:prstGeom prst="rect">
            <a:avLst/>
          </a:prstGeom>
          <a:noFill/>
        </p:spPr>
        <p:txBody>
          <a:bodyPr wrap="none" rtlCol="0">
            <a:spAutoFit/>
          </a:bodyPr>
          <a:lstStyle/>
          <a:p>
            <a:r>
              <a:rPr lang="en-US" dirty="0" smtClean="0">
                <a:solidFill>
                  <a:srgbClr val="FF0000"/>
                </a:solidFill>
              </a:rPr>
              <a:t>Pending (</a:t>
            </a:r>
            <a:r>
              <a:rPr lang="en-US" dirty="0" err="1" smtClean="0">
                <a:solidFill>
                  <a:srgbClr val="FF0000"/>
                </a:solidFill>
              </a:rPr>
              <a:t>Natalja</a:t>
            </a:r>
            <a:r>
              <a:rPr lang="en-US" dirty="0" smtClean="0">
                <a:solidFill>
                  <a:srgbClr val="FF0000"/>
                </a:solidFill>
              </a:rPr>
              <a:t>)</a:t>
            </a:r>
            <a:endParaRPr 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44519" cy="369332"/>
          </a:xfrm>
          <a:prstGeom prst="rect">
            <a:avLst/>
          </a:prstGeom>
          <a:noFill/>
        </p:spPr>
        <p:txBody>
          <a:bodyPr wrap="square" rtlCol="0">
            <a:spAutoFit/>
          </a:bodyPr>
          <a:lstStyle/>
          <a:p>
            <a:r>
              <a:rPr lang="en-US" dirty="0" smtClean="0"/>
              <a:t>Figure S32. Ensembl tracks: examples</a:t>
            </a:r>
            <a:endParaRPr lang="en-US" dirty="0"/>
          </a:p>
        </p:txBody>
      </p:sp>
      <p:sp>
        <p:nvSpPr>
          <p:cNvPr id="5" name="TextBox 4"/>
          <p:cNvSpPr txBox="1"/>
          <p:nvPr/>
        </p:nvSpPr>
        <p:spPr>
          <a:xfrm>
            <a:off x="805397" y="8129715"/>
            <a:ext cx="1793054" cy="369332"/>
          </a:xfrm>
          <a:prstGeom prst="rect">
            <a:avLst/>
          </a:prstGeom>
          <a:noFill/>
        </p:spPr>
        <p:txBody>
          <a:bodyPr wrap="none" rtlCol="0">
            <a:spAutoFit/>
          </a:bodyPr>
          <a:lstStyle/>
          <a:p>
            <a:r>
              <a:rPr lang="en-US" dirty="0" smtClean="0">
                <a:solidFill>
                  <a:srgbClr val="FF0000"/>
                </a:solidFill>
              </a:rPr>
              <a:t>Pending (</a:t>
            </a:r>
            <a:r>
              <a:rPr lang="en-US" dirty="0" err="1" smtClean="0">
                <a:solidFill>
                  <a:srgbClr val="FF0000"/>
                </a:solidFill>
              </a:rPr>
              <a:t>Natalja</a:t>
            </a:r>
            <a:r>
              <a:rPr lang="en-US" dirty="0" smtClean="0">
                <a:solidFill>
                  <a:srgbClr val="FF0000"/>
                </a:solidFill>
              </a:rPr>
              <a:t>)</a:t>
            </a:r>
            <a:endParaRPr lang="en-US"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85049" cy="1200329"/>
          </a:xfrm>
          <a:prstGeom prst="rect">
            <a:avLst/>
          </a:prstGeom>
          <a:noFill/>
        </p:spPr>
        <p:txBody>
          <a:bodyPr wrap="square" rtlCol="0">
            <a:spAutoFit/>
          </a:bodyPr>
          <a:lstStyle/>
          <a:p>
            <a:r>
              <a:rPr lang="en-US" dirty="0" smtClean="0"/>
              <a:t>Table S1: Annotation statistics of genetic variants: number of variants in each category</a:t>
            </a:r>
          </a:p>
          <a:p>
            <a:endParaRPr lang="en-US" dirty="0" smtClean="0"/>
          </a:p>
          <a:p>
            <a:r>
              <a:rPr lang="en-US" dirty="0" smtClean="0"/>
              <a:t>(All 1000g sites &amp; </a:t>
            </a:r>
            <a:r>
              <a:rPr lang="en-US" dirty="0" err="1" smtClean="0"/>
              <a:t>Geuvadis</a:t>
            </a:r>
            <a:r>
              <a:rPr lang="en-US" dirty="0" smtClean="0"/>
              <a:t> polymorphic sites)</a:t>
            </a:r>
            <a:endParaRPr lang="en-US" dirty="0"/>
          </a:p>
        </p:txBody>
      </p:sp>
      <p:sp>
        <p:nvSpPr>
          <p:cNvPr id="6" name="TextBox 5"/>
          <p:cNvSpPr txBox="1"/>
          <p:nvPr/>
        </p:nvSpPr>
        <p:spPr>
          <a:xfrm>
            <a:off x="553909" y="7782703"/>
            <a:ext cx="2622270" cy="369332"/>
          </a:xfrm>
          <a:prstGeom prst="rect">
            <a:avLst/>
          </a:prstGeom>
          <a:noFill/>
        </p:spPr>
        <p:txBody>
          <a:bodyPr wrap="none" rtlCol="0">
            <a:spAutoFit/>
          </a:bodyPr>
          <a:lstStyle/>
          <a:p>
            <a:r>
              <a:rPr lang="en-US" dirty="0" smtClean="0">
                <a:solidFill>
                  <a:srgbClr val="FF0000"/>
                </a:solidFill>
              </a:rPr>
              <a:t>Pending; </a:t>
            </a:r>
            <a:r>
              <a:rPr lang="en-US" dirty="0" err="1" smtClean="0">
                <a:solidFill>
                  <a:srgbClr val="FF0000"/>
                </a:solidFill>
              </a:rPr>
              <a:t>Monkol</a:t>
            </a:r>
            <a:r>
              <a:rPr lang="en-US" dirty="0" smtClean="0">
                <a:solidFill>
                  <a:srgbClr val="FF0000"/>
                </a:solidFill>
              </a:rPr>
              <a:t> &amp; Daniel</a:t>
            </a:r>
            <a:endParaRPr 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553909" y="716117"/>
            <a:ext cx="5485049" cy="1200329"/>
          </a:xfrm>
          <a:prstGeom prst="rect">
            <a:avLst/>
          </a:prstGeom>
          <a:noFill/>
        </p:spPr>
        <p:txBody>
          <a:bodyPr wrap="square" rtlCol="0">
            <a:spAutoFit/>
          </a:bodyPr>
          <a:lstStyle/>
          <a:p>
            <a:r>
              <a:rPr lang="en-US" dirty="0" smtClean="0"/>
              <a:t>Table S2: Number of genes with differential splicing ratios (lower triangle) and differential expression (upper triangle)</a:t>
            </a:r>
          </a:p>
          <a:p>
            <a:endParaRPr lang="en-US" dirty="0" smtClean="0"/>
          </a:p>
        </p:txBody>
      </p:sp>
      <p:graphicFrame>
        <p:nvGraphicFramePr>
          <p:cNvPr id="5" name="Table 4"/>
          <p:cNvGraphicFramePr>
            <a:graphicFrameLocks noGrp="1"/>
          </p:cNvGraphicFramePr>
          <p:nvPr/>
        </p:nvGraphicFramePr>
        <p:xfrm>
          <a:off x="1143000" y="3048000"/>
          <a:ext cx="4572000" cy="259588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nchor="ctr"/>
                </a:tc>
                <a:tc>
                  <a:txBody>
                    <a:bodyPr/>
                    <a:lstStyle/>
                    <a:p>
                      <a:r>
                        <a:rPr lang="en-US"/>
                        <a:t>CEU </a:t>
                      </a:r>
                    </a:p>
                  </a:txBody>
                  <a:tcPr anchor="ctr"/>
                </a:tc>
                <a:tc>
                  <a:txBody>
                    <a:bodyPr/>
                    <a:lstStyle/>
                    <a:p>
                      <a:r>
                        <a:rPr lang="en-US"/>
                        <a:t>FIN </a:t>
                      </a:r>
                    </a:p>
                  </a:txBody>
                  <a:tcPr anchor="ctr"/>
                </a:tc>
                <a:tc>
                  <a:txBody>
                    <a:bodyPr/>
                    <a:lstStyle/>
                    <a:p>
                      <a:r>
                        <a:rPr lang="en-US"/>
                        <a:t>GBR </a:t>
                      </a:r>
                    </a:p>
                  </a:txBody>
                  <a:tcPr anchor="ctr"/>
                </a:tc>
                <a:tc>
                  <a:txBody>
                    <a:bodyPr/>
                    <a:lstStyle/>
                    <a:p>
                      <a:r>
                        <a:rPr lang="en-US"/>
                        <a:t>TSI </a:t>
                      </a:r>
                    </a:p>
                  </a:txBody>
                  <a:tcPr anchor="ctr"/>
                </a:tc>
                <a:tc>
                  <a:txBody>
                    <a:bodyPr/>
                    <a:lstStyle/>
                    <a:p>
                      <a:r>
                        <a:rPr lang="en-US"/>
                        <a:t>YRI </a:t>
                      </a:r>
                    </a:p>
                  </a:txBody>
                  <a:tcPr anchor="ctr"/>
                </a:tc>
              </a:tr>
              <a:tr h="370840">
                <a:tc>
                  <a:txBody>
                    <a:bodyPr/>
                    <a:lstStyle/>
                    <a:p>
                      <a:r>
                        <a:rPr lang="en-US"/>
                        <a:t>CEU </a:t>
                      </a:r>
                    </a:p>
                  </a:txBody>
                  <a:tcPr anchor="ctr"/>
                </a:tc>
                <a:tc>
                  <a:txBody>
                    <a:bodyPr/>
                    <a:lstStyle/>
                    <a:p>
                      <a:endParaRPr lang="en-US" dirty="0"/>
                    </a:p>
                  </a:txBody>
                  <a:tcPr anchor="ctr"/>
                </a:tc>
                <a:tc>
                  <a:txBody>
                    <a:bodyPr/>
                    <a:lstStyle/>
                    <a:p>
                      <a:r>
                        <a:rPr lang="en-US" dirty="0" smtClean="0"/>
                        <a:t>570</a:t>
                      </a:r>
                      <a:endParaRPr lang="en-US" dirty="0"/>
                    </a:p>
                  </a:txBody>
                  <a:tcPr anchor="ctr"/>
                </a:tc>
                <a:tc>
                  <a:txBody>
                    <a:bodyPr/>
                    <a:lstStyle/>
                    <a:p>
                      <a:r>
                        <a:rPr lang="en-US" dirty="0" smtClean="0"/>
                        <a:t>723</a:t>
                      </a:r>
                      <a:endParaRPr lang="en-US" dirty="0"/>
                    </a:p>
                  </a:txBody>
                  <a:tcPr anchor="ctr"/>
                </a:tc>
                <a:tc>
                  <a:txBody>
                    <a:bodyPr/>
                    <a:lstStyle/>
                    <a:p>
                      <a:r>
                        <a:rPr lang="en-US" dirty="0" smtClean="0"/>
                        <a:t>551</a:t>
                      </a:r>
                      <a:endParaRPr lang="en-US" dirty="0"/>
                    </a:p>
                  </a:txBody>
                  <a:tcPr anchor="ctr"/>
                </a:tc>
                <a:tc>
                  <a:txBody>
                    <a:bodyPr/>
                    <a:lstStyle/>
                    <a:p>
                      <a:r>
                        <a:rPr lang="en-US" dirty="0" smtClean="0"/>
                        <a:t>236</a:t>
                      </a:r>
                      <a:endParaRPr lang="en-US" dirty="0"/>
                    </a:p>
                  </a:txBody>
                  <a:tcPr anchor="ctr"/>
                </a:tc>
              </a:tr>
              <a:tr h="370840">
                <a:tc>
                  <a:txBody>
                    <a:bodyPr/>
                    <a:lstStyle/>
                    <a:p>
                      <a:r>
                        <a:rPr lang="en-US"/>
                        <a:t>FIN </a:t>
                      </a:r>
                    </a:p>
                  </a:txBody>
                  <a:tcPr anchor="ctr"/>
                </a:tc>
                <a:tc>
                  <a:txBody>
                    <a:bodyPr/>
                    <a:lstStyle/>
                    <a:p>
                      <a:r>
                        <a:rPr lang="en-US"/>
                        <a:t>40 </a:t>
                      </a:r>
                    </a:p>
                  </a:txBody>
                  <a:tcPr anchor="ctr"/>
                </a:tc>
                <a:tc>
                  <a:txBody>
                    <a:bodyPr/>
                    <a:lstStyle/>
                    <a:p>
                      <a:endParaRPr lang="en-US"/>
                    </a:p>
                  </a:txBody>
                  <a:tcPr anchor="ctr"/>
                </a:tc>
                <a:tc>
                  <a:txBody>
                    <a:bodyPr/>
                    <a:lstStyle/>
                    <a:p>
                      <a:r>
                        <a:rPr lang="en-US" dirty="0" smtClean="0"/>
                        <a:t>228</a:t>
                      </a:r>
                      <a:endParaRPr lang="en-US" dirty="0"/>
                    </a:p>
                  </a:txBody>
                  <a:tcPr anchor="ctr"/>
                </a:tc>
                <a:tc>
                  <a:txBody>
                    <a:bodyPr/>
                    <a:lstStyle/>
                    <a:p>
                      <a:r>
                        <a:rPr lang="en-US" dirty="0" smtClean="0"/>
                        <a:t>116</a:t>
                      </a:r>
                      <a:endParaRPr lang="en-US" dirty="0"/>
                    </a:p>
                  </a:txBody>
                  <a:tcPr anchor="ctr"/>
                </a:tc>
                <a:tc>
                  <a:txBody>
                    <a:bodyPr/>
                    <a:lstStyle/>
                    <a:p>
                      <a:r>
                        <a:rPr lang="en-US" dirty="0" smtClean="0"/>
                        <a:t>350</a:t>
                      </a:r>
                      <a:endParaRPr lang="en-US" dirty="0"/>
                    </a:p>
                  </a:txBody>
                  <a:tcPr anchor="ctr"/>
                </a:tc>
              </a:tr>
              <a:tr h="370840">
                <a:tc>
                  <a:txBody>
                    <a:bodyPr/>
                    <a:lstStyle/>
                    <a:p>
                      <a:r>
                        <a:rPr lang="en-US"/>
                        <a:t>GBR </a:t>
                      </a:r>
                    </a:p>
                  </a:txBody>
                  <a:tcPr anchor="ctr"/>
                </a:tc>
                <a:tc>
                  <a:txBody>
                    <a:bodyPr/>
                    <a:lstStyle/>
                    <a:p>
                      <a:r>
                        <a:rPr lang="en-US"/>
                        <a:t>50 </a:t>
                      </a:r>
                    </a:p>
                  </a:txBody>
                  <a:tcPr anchor="ctr"/>
                </a:tc>
                <a:tc>
                  <a:txBody>
                    <a:bodyPr/>
                    <a:lstStyle/>
                    <a:p>
                      <a:r>
                        <a:rPr lang="en-US"/>
                        <a:t>21 </a:t>
                      </a:r>
                    </a:p>
                  </a:txBody>
                  <a:tcPr anchor="ctr"/>
                </a:tc>
                <a:tc>
                  <a:txBody>
                    <a:bodyPr/>
                    <a:lstStyle/>
                    <a:p>
                      <a:endParaRPr lang="en-US"/>
                    </a:p>
                  </a:txBody>
                  <a:tcPr anchor="ctr"/>
                </a:tc>
                <a:tc>
                  <a:txBody>
                    <a:bodyPr/>
                    <a:lstStyle/>
                    <a:p>
                      <a:r>
                        <a:rPr lang="en-US" dirty="0" smtClean="0"/>
                        <a:t>65</a:t>
                      </a:r>
                      <a:endParaRPr lang="en-US" dirty="0"/>
                    </a:p>
                  </a:txBody>
                  <a:tcPr anchor="ctr"/>
                </a:tc>
                <a:tc>
                  <a:txBody>
                    <a:bodyPr/>
                    <a:lstStyle/>
                    <a:p>
                      <a:r>
                        <a:rPr lang="en-US" dirty="0" smtClean="0"/>
                        <a:t>344</a:t>
                      </a:r>
                      <a:endParaRPr lang="en-US" dirty="0"/>
                    </a:p>
                  </a:txBody>
                  <a:tcPr anchor="ctr"/>
                </a:tc>
              </a:tr>
              <a:tr h="370840">
                <a:tc>
                  <a:txBody>
                    <a:bodyPr/>
                    <a:lstStyle/>
                    <a:p>
                      <a:r>
                        <a:rPr lang="en-US"/>
                        <a:t>TSI </a:t>
                      </a:r>
                    </a:p>
                  </a:txBody>
                  <a:tcPr anchor="ctr"/>
                </a:tc>
                <a:tc>
                  <a:txBody>
                    <a:bodyPr/>
                    <a:lstStyle/>
                    <a:p>
                      <a:r>
                        <a:rPr lang="en-US"/>
                        <a:t>23 </a:t>
                      </a:r>
                    </a:p>
                  </a:txBody>
                  <a:tcPr anchor="ctr"/>
                </a:tc>
                <a:tc>
                  <a:txBody>
                    <a:bodyPr/>
                    <a:lstStyle/>
                    <a:p>
                      <a:r>
                        <a:rPr lang="en-US"/>
                        <a:t>0 </a:t>
                      </a:r>
                    </a:p>
                  </a:txBody>
                  <a:tcPr anchor="ctr"/>
                </a:tc>
                <a:tc>
                  <a:txBody>
                    <a:bodyPr/>
                    <a:lstStyle/>
                    <a:p>
                      <a:r>
                        <a:rPr lang="en-US"/>
                        <a:t>0 </a:t>
                      </a:r>
                    </a:p>
                  </a:txBody>
                  <a:tcPr anchor="ctr"/>
                </a:tc>
                <a:tc>
                  <a:txBody>
                    <a:bodyPr/>
                    <a:lstStyle/>
                    <a:p>
                      <a:endParaRPr lang="en-US" dirty="0"/>
                    </a:p>
                  </a:txBody>
                  <a:tcPr anchor="ctr"/>
                </a:tc>
                <a:tc>
                  <a:txBody>
                    <a:bodyPr/>
                    <a:lstStyle/>
                    <a:p>
                      <a:r>
                        <a:rPr lang="en-US" dirty="0" smtClean="0"/>
                        <a:t>167</a:t>
                      </a:r>
                      <a:endParaRPr lang="en-US" dirty="0"/>
                    </a:p>
                  </a:txBody>
                  <a:tcPr anchor="ctr"/>
                </a:tc>
              </a:tr>
              <a:tr h="370840">
                <a:tc>
                  <a:txBody>
                    <a:bodyPr/>
                    <a:lstStyle/>
                    <a:p>
                      <a:r>
                        <a:rPr lang="en-US"/>
                        <a:t>YRI </a:t>
                      </a:r>
                    </a:p>
                  </a:txBody>
                  <a:tcPr anchor="ctr"/>
                </a:tc>
                <a:tc>
                  <a:txBody>
                    <a:bodyPr/>
                    <a:lstStyle/>
                    <a:p>
                      <a:r>
                        <a:rPr lang="en-US"/>
                        <a:t>133 </a:t>
                      </a:r>
                    </a:p>
                  </a:txBody>
                  <a:tcPr anchor="ctr"/>
                </a:tc>
                <a:tc>
                  <a:txBody>
                    <a:bodyPr/>
                    <a:lstStyle/>
                    <a:p>
                      <a:r>
                        <a:rPr lang="en-US"/>
                        <a:t>70 </a:t>
                      </a:r>
                    </a:p>
                  </a:txBody>
                  <a:tcPr anchor="ctr"/>
                </a:tc>
                <a:tc>
                  <a:txBody>
                    <a:bodyPr/>
                    <a:lstStyle/>
                    <a:p>
                      <a:r>
                        <a:rPr lang="en-US"/>
                        <a:t>63 </a:t>
                      </a:r>
                    </a:p>
                  </a:txBody>
                  <a:tcPr anchor="ctr"/>
                </a:tc>
                <a:tc>
                  <a:txBody>
                    <a:bodyPr/>
                    <a:lstStyle/>
                    <a:p>
                      <a:r>
                        <a:rPr lang="en-US"/>
                        <a:t>43 </a:t>
                      </a:r>
                    </a:p>
                  </a:txBody>
                  <a:tcPr anchor="ctr"/>
                </a:tc>
                <a:tc>
                  <a:txBody>
                    <a:bodyPr/>
                    <a:lstStyle/>
                    <a:p>
                      <a:endParaRPr lang="en-US" dirty="0"/>
                    </a:p>
                  </a:txBody>
                  <a:tcPr anchor="ctr"/>
                </a:tc>
              </a:tr>
            </a:tbl>
          </a:graphicData>
        </a:graphic>
      </p:graphicFrame>
      <p:sp>
        <p:nvSpPr>
          <p:cNvPr id="8" name="TextBox 7"/>
          <p:cNvSpPr txBox="1"/>
          <p:nvPr/>
        </p:nvSpPr>
        <p:spPr>
          <a:xfrm>
            <a:off x="553909" y="7782703"/>
            <a:ext cx="2204224" cy="369332"/>
          </a:xfrm>
          <a:prstGeom prst="rect">
            <a:avLst/>
          </a:prstGeom>
          <a:noFill/>
        </p:spPr>
        <p:txBody>
          <a:bodyPr wrap="none" rtlCol="0">
            <a:spAutoFit/>
          </a:bodyPr>
          <a:lstStyle/>
          <a:p>
            <a:r>
              <a:rPr lang="en-US" dirty="0" smtClean="0">
                <a:solidFill>
                  <a:srgbClr val="FF0000"/>
                </a:solidFill>
              </a:rPr>
              <a:t>Update splicing (Mar)</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readcount_hist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82709" y="2179541"/>
            <a:ext cx="4852636" cy="2426318"/>
          </a:xfrm>
          <a:prstGeom prst="rect">
            <a:avLst/>
          </a:prstGeom>
        </p:spPr>
      </p:pic>
      <p:sp>
        <p:nvSpPr>
          <p:cNvPr id="6" name="TextBox 5"/>
          <p:cNvSpPr txBox="1"/>
          <p:nvPr/>
        </p:nvSpPr>
        <p:spPr>
          <a:xfrm>
            <a:off x="513380" y="878256"/>
            <a:ext cx="5607752" cy="1200329"/>
          </a:xfrm>
          <a:prstGeom prst="rect">
            <a:avLst/>
          </a:prstGeom>
          <a:noFill/>
        </p:spPr>
        <p:txBody>
          <a:bodyPr wrap="square" rtlCol="0">
            <a:spAutoFit/>
          </a:bodyPr>
          <a:lstStyle/>
          <a:p>
            <a:r>
              <a:rPr lang="en-US" dirty="0" smtClean="0"/>
              <a:t>Figure S2. Total mRNA (a) and </a:t>
            </a:r>
            <a:r>
              <a:rPr lang="en-US" dirty="0" err="1" smtClean="0"/>
              <a:t>miRNA</a:t>
            </a:r>
            <a:r>
              <a:rPr lang="en-US" dirty="0" smtClean="0"/>
              <a:t> (</a:t>
            </a:r>
            <a:r>
              <a:rPr lang="en-US" dirty="0" err="1" smtClean="0"/>
              <a:t>c</a:t>
            </a:r>
            <a:r>
              <a:rPr lang="en-US" dirty="0" smtClean="0"/>
              <a:t>) read counts ; counts of well-mapped mRNA reads </a:t>
            </a:r>
            <a:r>
              <a:rPr lang="en-US" dirty="0" smtClean="0"/>
              <a:t>(MAPQ&gt;150 </a:t>
            </a:r>
            <a:r>
              <a:rPr lang="en-US" dirty="0" err="1" smtClean="0"/>
              <a:t>properly_paired</a:t>
            </a:r>
            <a:r>
              <a:rPr lang="en-US" dirty="0" smtClean="0"/>
              <a:t> &amp; NM&lt;=6) ; and counts of well-mapped </a:t>
            </a:r>
            <a:r>
              <a:rPr lang="en-US" dirty="0" err="1" smtClean="0"/>
              <a:t>miRNA</a:t>
            </a:r>
            <a:r>
              <a:rPr lang="en-US" dirty="0" smtClean="0"/>
              <a:t> reads (mapping to </a:t>
            </a:r>
            <a:r>
              <a:rPr lang="en-US" dirty="0" err="1" smtClean="0"/>
              <a:t>miRNA</a:t>
            </a:r>
            <a:r>
              <a:rPr lang="en-US" dirty="0" smtClean="0"/>
              <a:t> hairpins)</a:t>
            </a:r>
            <a:r>
              <a:rPr lang="en-US" dirty="0" smtClean="0"/>
              <a:t> (</a:t>
            </a:r>
            <a:r>
              <a:rPr lang="en-US" dirty="0" err="1" smtClean="0"/>
              <a:t>d</a:t>
            </a:r>
            <a:r>
              <a:rPr lang="en-US" dirty="0" smtClean="0"/>
              <a:t>). </a:t>
            </a:r>
            <a:r>
              <a:rPr lang="en-US" dirty="0" smtClean="0"/>
              <a:t> </a:t>
            </a:r>
            <a:r>
              <a:rPr lang="en-US" dirty="0" smtClean="0"/>
              <a:t> </a:t>
            </a:r>
            <a:endParaRPr lang="en-US" dirty="0"/>
          </a:p>
        </p:txBody>
      </p:sp>
      <p:pic>
        <p:nvPicPr>
          <p:cNvPr id="7" name="Picture 6"/>
          <p:cNvPicPr>
            <a:picLocks noChangeAspect="1"/>
          </p:cNvPicPr>
          <p:nvPr/>
        </p:nvPicPr>
        <p:blipFill>
          <a:blip r:embed="rId4"/>
          <a:srcRect l="18602" r="60236" b="47835"/>
          <a:stretch>
            <a:fillRect/>
          </a:stretch>
        </p:blipFill>
        <p:spPr>
          <a:xfrm>
            <a:off x="3497146" y="4905351"/>
            <a:ext cx="2150006" cy="2649985"/>
          </a:xfrm>
          <a:prstGeom prst="rect">
            <a:avLst/>
          </a:prstGeom>
        </p:spPr>
      </p:pic>
      <p:pic>
        <p:nvPicPr>
          <p:cNvPr id="8" name="Picture 7"/>
          <p:cNvPicPr>
            <a:picLocks noChangeAspect="1"/>
          </p:cNvPicPr>
          <p:nvPr/>
        </p:nvPicPr>
        <p:blipFill>
          <a:blip r:embed="rId4"/>
          <a:srcRect r="79724" b="47835"/>
          <a:stretch>
            <a:fillRect/>
          </a:stretch>
        </p:blipFill>
        <p:spPr>
          <a:xfrm>
            <a:off x="834032" y="4863936"/>
            <a:ext cx="2060074" cy="2649985"/>
          </a:xfrm>
          <a:prstGeom prst="rect">
            <a:avLst/>
          </a:prstGeom>
        </p:spPr>
      </p:pic>
      <p:sp>
        <p:nvSpPr>
          <p:cNvPr id="9" name="TextBox 8"/>
          <p:cNvSpPr txBox="1"/>
          <p:nvPr/>
        </p:nvSpPr>
        <p:spPr>
          <a:xfrm>
            <a:off x="932189" y="8318671"/>
            <a:ext cx="2750084" cy="369332"/>
          </a:xfrm>
          <a:prstGeom prst="rect">
            <a:avLst/>
          </a:prstGeom>
          <a:noFill/>
        </p:spPr>
        <p:txBody>
          <a:bodyPr wrap="none" rtlCol="0">
            <a:spAutoFit/>
          </a:bodyPr>
          <a:lstStyle/>
          <a:p>
            <a:r>
              <a:rPr lang="en-US" dirty="0" err="1" smtClean="0">
                <a:solidFill>
                  <a:srgbClr val="FF0000"/>
                </a:solidFill>
              </a:rPr>
              <a:t>miRNA</a:t>
            </a:r>
            <a:r>
              <a:rPr lang="en-US" dirty="0" smtClean="0">
                <a:solidFill>
                  <a:srgbClr val="FF0000"/>
                </a:solidFill>
              </a:rPr>
              <a:t> final versions (Tuuli)</a:t>
            </a:r>
            <a:endParaRPr 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9340" y="729628"/>
            <a:ext cx="5504740" cy="1754327"/>
          </a:xfrm>
          <a:prstGeom prst="rect">
            <a:avLst/>
          </a:prstGeom>
          <a:noFill/>
        </p:spPr>
        <p:txBody>
          <a:bodyPr wrap="square" rtlCol="0">
            <a:spAutoFit/>
          </a:bodyPr>
          <a:lstStyle/>
          <a:p>
            <a:r>
              <a:rPr lang="en-US" dirty="0" smtClean="0"/>
              <a:t>Figure S3. Multidimensional scaling of </a:t>
            </a:r>
            <a:r>
              <a:rPr lang="en-US" dirty="0" err="1" smtClean="0"/>
              <a:t>pairwise</a:t>
            </a:r>
            <a:r>
              <a:rPr lang="en-US" dirty="0" smtClean="0"/>
              <a:t> sample correlations based on exon (a, </a:t>
            </a:r>
            <a:r>
              <a:rPr lang="en-US" dirty="0" err="1" smtClean="0"/>
              <a:t>c</a:t>
            </a:r>
            <a:r>
              <a:rPr lang="en-US" dirty="0" smtClean="0"/>
              <a:t>) and transcript quantifications (</a:t>
            </a:r>
            <a:r>
              <a:rPr lang="en-US" dirty="0" err="1" smtClean="0"/>
              <a:t>b</a:t>
            </a:r>
            <a:r>
              <a:rPr lang="en-US" dirty="0" smtClean="0"/>
              <a:t> ,</a:t>
            </a:r>
            <a:r>
              <a:rPr lang="en-US" dirty="0" err="1" smtClean="0"/>
              <a:t>d</a:t>
            </a:r>
            <a:r>
              <a:rPr lang="en-US" dirty="0" smtClean="0"/>
              <a:t>) normalized only for the total number of mapped reads, with population colors (a, </a:t>
            </a:r>
            <a:r>
              <a:rPr lang="en-US" dirty="0" err="1" smtClean="0"/>
              <a:t>b</a:t>
            </a:r>
            <a:r>
              <a:rPr lang="en-US" dirty="0" smtClean="0"/>
              <a:t>) and lab colors (</a:t>
            </a:r>
            <a:r>
              <a:rPr lang="en-US" dirty="0" err="1" smtClean="0"/>
              <a:t>c</a:t>
            </a:r>
            <a:r>
              <a:rPr lang="en-US" dirty="0" smtClean="0"/>
              <a:t> ,</a:t>
            </a:r>
            <a:r>
              <a:rPr lang="en-US" dirty="0" err="1" smtClean="0"/>
              <a:t>d</a:t>
            </a:r>
            <a:r>
              <a:rPr lang="en-US" dirty="0" smtClean="0"/>
              <a:t>). All QC-passed 660 individuals are included. </a:t>
            </a:r>
            <a:endParaRPr lang="en-US" dirty="0"/>
          </a:p>
        </p:txBody>
      </p:sp>
      <p:pic>
        <p:nvPicPr>
          <p:cNvPr id="5" name="Picture 4" descr="rhoscatter_660_pop_la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9340" y="2313300"/>
            <a:ext cx="5459099" cy="5459099"/>
          </a:xfrm>
          <a:prstGeom prst="rect">
            <a:avLst/>
          </a:prstGeom>
        </p:spPr>
      </p:pic>
      <p:sp>
        <p:nvSpPr>
          <p:cNvPr id="6" name="TextBox 5"/>
          <p:cNvSpPr txBox="1"/>
          <p:nvPr/>
        </p:nvSpPr>
        <p:spPr>
          <a:xfrm>
            <a:off x="932189" y="8318671"/>
            <a:ext cx="3601053" cy="369332"/>
          </a:xfrm>
          <a:prstGeom prst="rect">
            <a:avLst/>
          </a:prstGeom>
          <a:noFill/>
        </p:spPr>
        <p:txBody>
          <a:bodyPr wrap="none" rtlCol="0">
            <a:spAutoFit/>
          </a:bodyPr>
          <a:lstStyle/>
          <a:p>
            <a:r>
              <a:rPr lang="en-US" dirty="0" smtClean="0">
                <a:solidFill>
                  <a:srgbClr val="FF0000"/>
                </a:solidFill>
              </a:rPr>
              <a:t>Use plots of 462. Add legends (Tuuli)</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9340" y="729628"/>
            <a:ext cx="5504740" cy="1754327"/>
          </a:xfrm>
          <a:prstGeom prst="rect">
            <a:avLst/>
          </a:prstGeom>
          <a:noFill/>
        </p:spPr>
        <p:txBody>
          <a:bodyPr wrap="square" rtlCol="0">
            <a:spAutoFit/>
          </a:bodyPr>
          <a:lstStyle/>
          <a:p>
            <a:r>
              <a:rPr lang="en-US" dirty="0" smtClean="0"/>
              <a:t>Figure S4. </a:t>
            </a:r>
            <a:r>
              <a:rPr lang="en-US" dirty="0" smtClean="0"/>
              <a:t>Multidimensional scaling of </a:t>
            </a:r>
            <a:r>
              <a:rPr lang="en-US" dirty="0" err="1" smtClean="0"/>
              <a:t>pairwise</a:t>
            </a:r>
            <a:r>
              <a:rPr lang="en-US" dirty="0" smtClean="0"/>
              <a:t> sample correlations </a:t>
            </a:r>
            <a:r>
              <a:rPr lang="en-US" dirty="0" smtClean="0"/>
              <a:t> based on exon (a, </a:t>
            </a:r>
            <a:r>
              <a:rPr lang="en-US" dirty="0" err="1" smtClean="0"/>
              <a:t>c</a:t>
            </a:r>
            <a:r>
              <a:rPr lang="en-US" dirty="0" smtClean="0"/>
              <a:t>) and transcript quantifications (</a:t>
            </a:r>
            <a:r>
              <a:rPr lang="en-US" dirty="0" err="1" smtClean="0"/>
              <a:t>b</a:t>
            </a:r>
            <a:r>
              <a:rPr lang="en-US" dirty="0" smtClean="0"/>
              <a:t> ,</a:t>
            </a:r>
            <a:r>
              <a:rPr lang="en-US" dirty="0" err="1" smtClean="0"/>
              <a:t>d</a:t>
            </a:r>
            <a:r>
              <a:rPr lang="en-US" dirty="0" smtClean="0"/>
              <a:t>) after PEER normalization (see Supplementary methods), with population colors (a, </a:t>
            </a:r>
            <a:r>
              <a:rPr lang="en-US" dirty="0" err="1" smtClean="0"/>
              <a:t>b</a:t>
            </a:r>
            <a:r>
              <a:rPr lang="en-US" dirty="0" smtClean="0"/>
              <a:t>) and lab colors (</a:t>
            </a:r>
            <a:r>
              <a:rPr lang="en-US" dirty="0" err="1" smtClean="0"/>
              <a:t>c</a:t>
            </a:r>
            <a:r>
              <a:rPr lang="en-US" dirty="0" smtClean="0"/>
              <a:t> ,</a:t>
            </a:r>
            <a:r>
              <a:rPr lang="en-US" dirty="0" err="1" smtClean="0"/>
              <a:t>d</a:t>
            </a:r>
            <a:r>
              <a:rPr lang="en-US" dirty="0" smtClean="0"/>
              <a:t>). All QC-passed 660 individuals are included. </a:t>
            </a:r>
            <a:endParaRPr lang="en-US" dirty="0"/>
          </a:p>
        </p:txBody>
      </p:sp>
      <p:sp>
        <p:nvSpPr>
          <p:cNvPr id="6" name="TextBox 5"/>
          <p:cNvSpPr txBox="1"/>
          <p:nvPr/>
        </p:nvSpPr>
        <p:spPr>
          <a:xfrm>
            <a:off x="932189" y="831867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9340" y="729628"/>
            <a:ext cx="5504740" cy="1477328"/>
          </a:xfrm>
          <a:prstGeom prst="rect">
            <a:avLst/>
          </a:prstGeom>
          <a:noFill/>
        </p:spPr>
        <p:txBody>
          <a:bodyPr wrap="square" rtlCol="0">
            <a:spAutoFit/>
          </a:bodyPr>
          <a:lstStyle/>
          <a:p>
            <a:r>
              <a:rPr lang="en-US" dirty="0" smtClean="0"/>
              <a:t>Figure S5. </a:t>
            </a:r>
            <a:r>
              <a:rPr lang="en-US" dirty="0" smtClean="0"/>
              <a:t>Multidimensional scaling of </a:t>
            </a:r>
            <a:r>
              <a:rPr lang="en-US" dirty="0" err="1" smtClean="0"/>
              <a:t>pairwise</a:t>
            </a:r>
            <a:r>
              <a:rPr lang="en-US" dirty="0" smtClean="0"/>
              <a:t> sample correlations</a:t>
            </a:r>
            <a:r>
              <a:rPr lang="en-US" dirty="0" smtClean="0"/>
              <a:t> of </a:t>
            </a:r>
            <a:r>
              <a:rPr lang="en-US" dirty="0" err="1" smtClean="0"/>
              <a:t>miRNA</a:t>
            </a:r>
            <a:r>
              <a:rPr lang="en-US" dirty="0" smtClean="0"/>
              <a:t> quantifications normalized only by total number of mapped reads, with population colors (a) and lab colors (</a:t>
            </a:r>
            <a:r>
              <a:rPr lang="en-US" dirty="0" err="1" smtClean="0"/>
              <a:t>b</a:t>
            </a:r>
            <a:r>
              <a:rPr lang="en-US" dirty="0" smtClean="0"/>
              <a:t>). All QC-passed 480 individuals are included. </a:t>
            </a:r>
            <a:endParaRPr lang="en-US" dirty="0"/>
          </a:p>
        </p:txBody>
      </p:sp>
      <p:sp>
        <p:nvSpPr>
          <p:cNvPr id="6" name="TextBox 5"/>
          <p:cNvSpPr txBox="1"/>
          <p:nvPr/>
        </p:nvSpPr>
        <p:spPr>
          <a:xfrm>
            <a:off x="932189" y="8318671"/>
            <a:ext cx="1883786" cy="369332"/>
          </a:xfrm>
          <a:prstGeom prst="rect">
            <a:avLst/>
          </a:prstGeom>
          <a:noFill/>
        </p:spPr>
        <p:txBody>
          <a:bodyPr wrap="none" rtlCol="0">
            <a:spAutoFit/>
          </a:bodyPr>
          <a:lstStyle/>
          <a:p>
            <a:r>
              <a:rPr lang="en-US" dirty="0" smtClean="0">
                <a:solidFill>
                  <a:srgbClr val="FF0000"/>
                </a:solidFill>
              </a:rPr>
              <a:t>Add legend (Tuuli)</a:t>
            </a:r>
            <a:endParaRPr lang="en-US" dirty="0">
              <a:solidFill>
                <a:srgbClr val="FF0000"/>
              </a:solidFill>
            </a:endParaRPr>
          </a:p>
        </p:txBody>
      </p:sp>
      <p:pic>
        <p:nvPicPr>
          <p:cNvPr id="5" name="Picture 4" descr="rhoscatter_480_pop_lab.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83710" y="2357570"/>
            <a:ext cx="6094170" cy="30470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9340" y="729628"/>
            <a:ext cx="5504740" cy="1200329"/>
          </a:xfrm>
          <a:prstGeom prst="rect">
            <a:avLst/>
          </a:prstGeom>
          <a:noFill/>
        </p:spPr>
        <p:txBody>
          <a:bodyPr wrap="square" rtlCol="0">
            <a:spAutoFit/>
          </a:bodyPr>
          <a:lstStyle/>
          <a:p>
            <a:r>
              <a:rPr lang="en-US" dirty="0" smtClean="0"/>
              <a:t>Figure S6. </a:t>
            </a:r>
            <a:r>
              <a:rPr lang="en-US" dirty="0" smtClean="0"/>
              <a:t>Multidimensional scaling of </a:t>
            </a:r>
            <a:r>
              <a:rPr lang="en-US" dirty="0" err="1" smtClean="0"/>
              <a:t>pairwise</a:t>
            </a:r>
            <a:r>
              <a:rPr lang="en-US" dirty="0" smtClean="0"/>
              <a:t> sample correlations </a:t>
            </a:r>
            <a:r>
              <a:rPr lang="en-US" dirty="0" smtClean="0"/>
              <a:t>of </a:t>
            </a:r>
            <a:r>
              <a:rPr lang="en-US" dirty="0" err="1" smtClean="0"/>
              <a:t>miRNA</a:t>
            </a:r>
            <a:r>
              <a:rPr lang="en-US" dirty="0" smtClean="0"/>
              <a:t> quantifications normalized by PEER, with population colors (a) and lab colors (</a:t>
            </a:r>
            <a:r>
              <a:rPr lang="en-US" dirty="0" err="1" smtClean="0"/>
              <a:t>b</a:t>
            </a:r>
            <a:r>
              <a:rPr lang="en-US" dirty="0" smtClean="0"/>
              <a:t>). All QC-passed 480 individuals are included. </a:t>
            </a:r>
            <a:endParaRPr lang="en-US" dirty="0"/>
          </a:p>
        </p:txBody>
      </p:sp>
      <p:sp>
        <p:nvSpPr>
          <p:cNvPr id="6" name="TextBox 5"/>
          <p:cNvSpPr txBox="1"/>
          <p:nvPr/>
        </p:nvSpPr>
        <p:spPr>
          <a:xfrm>
            <a:off x="932189" y="831867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9340" y="729628"/>
            <a:ext cx="5504740" cy="923330"/>
          </a:xfrm>
          <a:prstGeom prst="rect">
            <a:avLst/>
          </a:prstGeom>
          <a:noFill/>
        </p:spPr>
        <p:txBody>
          <a:bodyPr wrap="square" rtlCol="0">
            <a:spAutoFit/>
          </a:bodyPr>
          <a:lstStyle/>
          <a:p>
            <a:r>
              <a:rPr lang="en-US" dirty="0" smtClean="0"/>
              <a:t>Figure S7. </a:t>
            </a:r>
            <a:r>
              <a:rPr lang="en-US" dirty="0" smtClean="0"/>
              <a:t>Correlation of replicate samples based on mRNA and </a:t>
            </a:r>
            <a:r>
              <a:rPr lang="en-US" dirty="0" err="1" smtClean="0"/>
              <a:t>miRNA</a:t>
            </a:r>
            <a:r>
              <a:rPr lang="en-US" dirty="0" smtClean="0"/>
              <a:t> gene quantifications after PEER normalization.</a:t>
            </a:r>
            <a:endParaRPr lang="en-US" dirty="0"/>
          </a:p>
        </p:txBody>
      </p:sp>
      <p:sp>
        <p:nvSpPr>
          <p:cNvPr id="6" name="TextBox 5"/>
          <p:cNvSpPr txBox="1"/>
          <p:nvPr/>
        </p:nvSpPr>
        <p:spPr>
          <a:xfrm>
            <a:off x="932189" y="8318671"/>
            <a:ext cx="1578452" cy="369332"/>
          </a:xfrm>
          <a:prstGeom prst="rect">
            <a:avLst/>
          </a:prstGeom>
          <a:noFill/>
        </p:spPr>
        <p:txBody>
          <a:bodyPr wrap="none" rtlCol="0">
            <a:spAutoFit/>
          </a:bodyPr>
          <a:lstStyle/>
          <a:p>
            <a:r>
              <a:rPr lang="en-US" dirty="0" smtClean="0">
                <a:solidFill>
                  <a:srgbClr val="FF0000"/>
                </a:solidFill>
              </a:rPr>
              <a:t>Pending (Tuuli)</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1697</TotalTime>
  <Words>2012</Words>
  <Application>Microsoft Macintosh PowerPoint</Application>
  <PresentationFormat>On-screen Show (4:3)</PresentationFormat>
  <Paragraphs>171</Paragraphs>
  <Slides>36</Slides>
  <Notes>0</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Geuvadis main paper   Supplementary figures &amp; tables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Manager/>
  <Company>CMU</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Geuvadis main paper   Supplementary figures &amp; tables</dc:title>
  <dc:subject/>
  <dc:creator>Tuuli Lappalainen</dc:creator>
  <cp:keywords/>
  <dc:description/>
  <cp:lastModifiedBy>Tuuli Lappalainen</cp:lastModifiedBy>
  <cp:revision>8</cp:revision>
  <dcterms:created xsi:type="dcterms:W3CDTF">2012-10-09T15:47:24Z</dcterms:created>
  <dcterms:modified xsi:type="dcterms:W3CDTF">2012-10-10T20:04:50Z</dcterms:modified>
  <cp:category/>
</cp:coreProperties>
</file>