
<file path=[Content_Types].xml><?xml version="1.0" encoding="utf-8"?>
<Types xmlns="http://schemas.openxmlformats.org/package/2006/content-types">
  <Override PartName="/ppt/slideLayouts/slideLayout4.xml" ContentType="application/vnd.openxmlformats-officedocument.presentationml.slideLayout+xml"/>
  <Override PartName="/docProps/core.xml" ContentType="application/vnd.openxmlformats-package.core-properties+xml"/>
  <Override PartName="/ppt/slideLayouts/slideLayout6.xml" ContentType="application/vnd.openxmlformats-officedocument.presentationml.slideLayout+xml"/>
  <Default Extension="rels" ContentType="application/vnd.openxmlformats-package.relationships+xml"/>
  <Override PartName="/ppt/slides/slide5.xml" ContentType="application/vnd.openxmlformats-officedocument.presentationml.slide+xml"/>
  <Override PartName="/ppt/slideLayouts/slideLayout8.xml" ContentType="application/vnd.openxmlformats-officedocument.presentationml.slideLayout+xml"/>
  <Override PartName="/ppt/slides/slide7.xml" ContentType="application/vnd.openxmlformats-officedocument.presentationml.slide+xml"/>
  <Override PartName="/ppt/slideLayouts/slideLayout1.xml" ContentType="application/vnd.openxmlformats-officedocument.presentationml.slideLayout+xml"/>
  <Default Extension="png" ContentType="image/png"/>
  <Override PartName="/ppt/slideLayouts/slideLayout11.xml" ContentType="application/vnd.openxmlformats-officedocument.presentationml.slideLayout+xml"/>
  <Override PartName="/ppt/slideLayouts/slideLayout3.xml" ContentType="application/vnd.openxmlformats-officedocument.presentationml.slideLayout+xml"/>
  <Default Extension="xml" ContentType="application/xml"/>
  <Override PartName="/ppt/slides/slide2.xml" ContentType="application/vnd.openxmlformats-officedocument.presentationml.slide+xml"/>
  <Override PartName="/docProps/app.xml" ContentType="application/vnd.openxmlformats-officedocument.extended-properties+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slides/slide4.xml" ContentType="application/vnd.openxmlformats-officedocument.presentationml.slide+xml"/>
  <Override PartName="/ppt/viewProps.xml" ContentType="application/vnd.openxmlformats-officedocument.presentationml.viewProps+xml"/>
  <Override PartName="/ppt/slideLayouts/slideLayout7.xml" ContentType="application/vnd.openxmlformats-officedocument.presentationml.slideLayout+xml"/>
  <Default Extension="pdf" ContentType="application/pdf"/>
  <Override PartName="/ppt/slides/slide6.xml" ContentType="application/vnd.openxmlformats-officedocument.presentationml.slid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s/slide8.xml" ContentType="application/vnd.openxmlformats-officedocument.presentationml.slide+xml"/>
  <Override PartName="/ppt/slideLayouts/slideLayout2.xml" ContentType="application/vnd.openxmlformats-officedocument.presentationml.slideLayout+xml"/>
  <Override PartName="/ppt/presentation.xml" ContentType="application/vnd.openxmlformats-officedocument.presentationml.presentation.main+xml"/>
  <Default Extension="bin" ContentType="application/vnd.openxmlformats-officedocument.presentationml.printerSettings"/>
  <Override PartName="/ppt/slides/slide1.xml" ContentType="application/vnd.openxmlformats-officedocument.presentationml.slide+xml"/>
  <Override PartName="/ppt/presProps.xml" ContentType="application/vnd.openxmlformats-officedocument.presentationml.presProps+xml"/>
  <Override PartName="/ppt/tableStyles.xml" ContentType="application/vnd.openxmlformats-officedocument.presentationml.tableStyles+xml"/>
  <Override PartName="/ppt/theme/theme1.xml" ContentType="application/vnd.openxmlformats-officedocument.theme+xml"/>
  <Override PartName="/ppt/slides/slide3.xml" ContentType="application/vnd.openxmlformats-officedocument.presentationml.slide+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sldIdLst>
    <p:sldId id="256" r:id="rId2"/>
    <p:sldId id="266" r:id="rId3"/>
    <p:sldId id="257" r:id="rId4"/>
    <p:sldId id="258" r:id="rId5"/>
    <p:sldId id="259" r:id="rId6"/>
    <p:sldId id="263" r:id="rId7"/>
    <p:sldId id="264" r:id="rId8"/>
    <p:sldId id="265" r:id="rId9"/>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horzBarState="maximized">
    <p:restoredLeft sz="15620"/>
    <p:restoredTop sz="94660"/>
  </p:normalViewPr>
  <p:slideViewPr>
    <p:cSldViewPr snapToGrid="0" snapToObjects="1">
      <p:cViewPr>
        <p:scale>
          <a:sx n="100" d="100"/>
          <a:sy n="100" d="100"/>
        </p:scale>
        <p:origin x="-1744" y="-88"/>
      </p:cViewPr>
      <p:guideLst>
        <p:guide orient="horz" pos="2880"/>
        <p:guide pos="216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printerSettings" Target="printerSettings/printerSettings1.bin"/></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DEC6620-315A-0444-96E0-91F1FE3747B6}" type="datetimeFigureOut">
              <a:rPr lang="en-US" smtClean="0"/>
              <a:pPr/>
              <a:t>10/3/12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7D8481-9EEE-6F40-9DFE-2DEC93F101C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EC6620-315A-0444-96E0-91F1FE3747B6}" type="datetimeFigureOut">
              <a:rPr lang="en-US" smtClean="0"/>
              <a:pPr/>
              <a:t>10/3/12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7D8481-9EEE-6F40-9DFE-2DEC93F101C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488951"/>
            <a:ext cx="1157288" cy="104013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7175" y="488951"/>
            <a:ext cx="3357563" cy="10401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EC6620-315A-0444-96E0-91F1FE3747B6}" type="datetimeFigureOut">
              <a:rPr lang="en-US" smtClean="0"/>
              <a:pPr/>
              <a:t>10/3/12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7D8481-9EEE-6F40-9DFE-2DEC93F101C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EC6620-315A-0444-96E0-91F1FE3747B6}" type="datetimeFigureOut">
              <a:rPr lang="en-US" smtClean="0"/>
              <a:pPr/>
              <a:t>10/3/12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7D8481-9EEE-6F40-9DFE-2DEC93F101C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DEC6620-315A-0444-96E0-91F1FE3747B6}" type="datetimeFigureOut">
              <a:rPr lang="en-US" smtClean="0"/>
              <a:pPr/>
              <a:t>10/3/12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7D8481-9EEE-6F40-9DFE-2DEC93F101C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DEC6620-315A-0444-96E0-91F1FE3747B6}" type="datetimeFigureOut">
              <a:rPr lang="en-US" smtClean="0"/>
              <a:pPr/>
              <a:t>10/3/12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7D8481-9EEE-6F40-9DFE-2DEC93F101C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DEC6620-315A-0444-96E0-91F1FE3747B6}" type="datetimeFigureOut">
              <a:rPr lang="en-US" smtClean="0"/>
              <a:pPr/>
              <a:t>10/3/12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77D8481-9EEE-6F40-9DFE-2DEC93F101C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DEC6620-315A-0444-96E0-91F1FE3747B6}" type="datetimeFigureOut">
              <a:rPr lang="en-US" smtClean="0"/>
              <a:pPr/>
              <a:t>10/3/12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77D8481-9EEE-6F40-9DFE-2DEC93F101C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EC6620-315A-0444-96E0-91F1FE3747B6}" type="datetimeFigureOut">
              <a:rPr lang="en-US" smtClean="0"/>
              <a:pPr/>
              <a:t>10/3/12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77D8481-9EEE-6F40-9DFE-2DEC93F101C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EC6620-315A-0444-96E0-91F1FE3747B6}" type="datetimeFigureOut">
              <a:rPr lang="en-US" smtClean="0"/>
              <a:pPr/>
              <a:t>10/3/12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7D8481-9EEE-6F40-9DFE-2DEC93F101C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EC6620-315A-0444-96E0-91F1FE3747B6}" type="datetimeFigureOut">
              <a:rPr lang="en-US" smtClean="0"/>
              <a:pPr/>
              <a:t>10/3/12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7D8481-9EEE-6F40-9DFE-2DEC93F101C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9DEC6620-315A-0444-96E0-91F1FE3747B6}" type="datetimeFigureOut">
              <a:rPr lang="en-US" smtClean="0"/>
              <a:pPr/>
              <a:t>10/3/12</a:t>
            </a:fld>
            <a:endParaRPr lang="en-US"/>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377D8481-9EEE-6F40-9DFE-2DEC93F101C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df"/><Relationship Id="rId3"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df"/><Relationship Id="rId3"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4" Type="http://schemas.openxmlformats.org/officeDocument/2006/relationships/image" Target="../media/image8.png"/><Relationship Id="rId5" Type="http://schemas.openxmlformats.org/officeDocument/2006/relationships/image" Target="../media/image9.pdf"/><Relationship Id="rId6" Type="http://schemas.openxmlformats.org/officeDocument/2006/relationships/image" Target="../media/image10.png"/><Relationship Id="rId1" Type="http://schemas.openxmlformats.org/officeDocument/2006/relationships/slideLayout" Target="../slideLayouts/slideLayout2.xml"/><Relationship Id="rId2" Type="http://schemas.openxmlformats.org/officeDocument/2006/relationships/image" Target="../media/image6.pdf"/></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154008"/>
            <a:ext cx="5829300" cy="1960033"/>
          </a:xfrm>
        </p:spPr>
        <p:txBody>
          <a:bodyPr/>
          <a:lstStyle/>
          <a:p>
            <a:pPr algn="l"/>
            <a:r>
              <a:rPr lang="en-US" dirty="0" err="1" smtClean="0"/>
              <a:t>Geuvadis</a:t>
            </a:r>
            <a:r>
              <a:rPr lang="en-US" dirty="0" smtClean="0"/>
              <a:t> main paper </a:t>
            </a:r>
            <a:br>
              <a:rPr lang="en-US" dirty="0" smtClean="0"/>
            </a:br>
            <a:r>
              <a:rPr lang="en-US" dirty="0" smtClean="0"/>
              <a:t>figures &amp; tables</a:t>
            </a:r>
            <a:endParaRPr lang="en-US" dirty="0"/>
          </a:p>
        </p:txBody>
      </p:sp>
      <p:sp>
        <p:nvSpPr>
          <p:cNvPr id="3" name="Subtitle 2"/>
          <p:cNvSpPr>
            <a:spLocks noGrp="1"/>
          </p:cNvSpPr>
          <p:nvPr>
            <p:ph type="subTitle" idx="1"/>
          </p:nvPr>
        </p:nvSpPr>
        <p:spPr>
          <a:xfrm>
            <a:off x="599675" y="4769664"/>
            <a:ext cx="4800600" cy="2336800"/>
          </a:xfrm>
        </p:spPr>
        <p:txBody>
          <a:bodyPr>
            <a:normAutofit/>
          </a:bodyPr>
          <a:lstStyle/>
          <a:p>
            <a:pPr algn="l"/>
            <a:r>
              <a:rPr lang="en-US" dirty="0" smtClean="0"/>
              <a:t>Tuuli Lappalainen</a:t>
            </a:r>
          </a:p>
          <a:p>
            <a:pPr algn="l"/>
            <a:r>
              <a:rPr lang="en-US" dirty="0" smtClean="0"/>
              <a:t>October 9</a:t>
            </a:r>
          </a:p>
          <a:p>
            <a:pPr algn="l"/>
            <a:endParaRPr lang="en-US" dirty="0" smtClean="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2900" y="1409701"/>
            <a:ext cx="6172200" cy="6034617"/>
          </a:xfrm>
        </p:spPr>
        <p:txBody>
          <a:bodyPr>
            <a:normAutofit/>
          </a:bodyPr>
          <a:lstStyle/>
          <a:p>
            <a:pPr>
              <a:buNone/>
            </a:pPr>
            <a:r>
              <a:rPr lang="en-US" sz="1200" b="1" dirty="0" smtClean="0"/>
              <a:t>Messages of the tables/figures</a:t>
            </a:r>
          </a:p>
          <a:p>
            <a:pPr lvl="1">
              <a:buNone/>
            </a:pPr>
            <a:r>
              <a:rPr lang="en-US" sz="1200" dirty="0" smtClean="0"/>
              <a:t>Table 1. We characterize population variation in a deep, diverse set of transcriptome 	features</a:t>
            </a:r>
          </a:p>
          <a:p>
            <a:pPr marL="971550" lvl="1" indent="-514350">
              <a:buNone/>
            </a:pPr>
            <a:r>
              <a:rPr lang="en-US" sz="1200" dirty="0" smtClean="0"/>
              <a:t>Fig 1. 	Distributed sequencing works</a:t>
            </a:r>
          </a:p>
          <a:p>
            <a:pPr marL="971550" lvl="1" indent="-514350">
              <a:buNone/>
            </a:pPr>
            <a:r>
              <a:rPr lang="en-US" sz="1200" dirty="0" smtClean="0"/>
              <a:t>Fig 2.	a) We discover much more by deep sequencing across individuals</a:t>
            </a:r>
          </a:p>
          <a:p>
            <a:pPr marL="971550" lvl="1" indent="-514350">
              <a:buNone/>
            </a:pPr>
            <a:r>
              <a:rPr lang="en-US" sz="1200" dirty="0" smtClean="0"/>
              <a:t>	</a:t>
            </a:r>
            <a:r>
              <a:rPr lang="en-US" sz="1200" dirty="0" err="1" smtClean="0"/>
              <a:t>b</a:t>
            </a:r>
            <a:r>
              <a:rPr lang="en-US" sz="1200" dirty="0" smtClean="0"/>
              <a:t>) </a:t>
            </a:r>
            <a:r>
              <a:rPr lang="en-US" sz="1200" dirty="0" smtClean="0"/>
              <a:t>Populations can differ both in terms of expression levels and splicing, although splicing patterns are generally consistent between </a:t>
            </a:r>
            <a:r>
              <a:rPr lang="en-US" sz="1200" dirty="0" smtClean="0"/>
              <a:t>populations</a:t>
            </a:r>
          </a:p>
          <a:p>
            <a:pPr marL="971550" lvl="1" indent="-514350">
              <a:buNone/>
            </a:pPr>
            <a:r>
              <a:rPr lang="en-US" sz="1200" dirty="0" smtClean="0"/>
              <a:t>	</a:t>
            </a:r>
            <a:r>
              <a:rPr lang="en-US" sz="1200" dirty="0" err="1" smtClean="0"/>
              <a:t>c</a:t>
            </a:r>
            <a:r>
              <a:rPr lang="en-US" sz="1200" dirty="0" smtClean="0"/>
              <a:t>) We can characterize novel features of transcriptome variation</a:t>
            </a:r>
          </a:p>
          <a:p>
            <a:pPr marL="971550" lvl="1" indent="-514350">
              <a:buNone/>
            </a:pPr>
            <a:r>
              <a:rPr lang="en-US" sz="1200" dirty="0" smtClean="0"/>
              <a:t>	</a:t>
            </a:r>
            <a:r>
              <a:rPr lang="en-US" sz="1200" dirty="0" err="1" smtClean="0"/>
              <a:t>d</a:t>
            </a:r>
            <a:r>
              <a:rPr lang="en-US" sz="1200" dirty="0" smtClean="0"/>
              <a:t>) Population variation in </a:t>
            </a:r>
            <a:r>
              <a:rPr lang="en-US" sz="1200" dirty="0" err="1" smtClean="0"/>
              <a:t>miRNA</a:t>
            </a:r>
            <a:r>
              <a:rPr lang="en-US" sz="1200" dirty="0" smtClean="0"/>
              <a:t> levels regulates the target mRNA levels</a:t>
            </a:r>
          </a:p>
          <a:p>
            <a:pPr marL="971550" lvl="1" indent="-514350">
              <a:buNone/>
            </a:pPr>
            <a:r>
              <a:rPr lang="en-US" sz="1200" dirty="0" smtClean="0"/>
              <a:t>Fig 3.	a) We find a lot of transcriptome QTLs with both overlapping and independent effects to different transcriptome features of the same gene</a:t>
            </a:r>
          </a:p>
          <a:p>
            <a:pPr marL="971550" lvl="1" indent="-514350">
              <a:buNone/>
            </a:pPr>
            <a:r>
              <a:rPr lang="en-US" sz="1200" dirty="0" smtClean="0"/>
              <a:t>	</a:t>
            </a:r>
            <a:r>
              <a:rPr lang="en-US" sz="1200" dirty="0" err="1" smtClean="0"/>
              <a:t>b</a:t>
            </a:r>
            <a:r>
              <a:rPr lang="en-US" sz="1200" dirty="0" smtClean="0"/>
              <a:t>) Genome-sequencing data gives us access to likely causal variants whose annotation uncovers regulatory mechanisms</a:t>
            </a:r>
          </a:p>
          <a:p>
            <a:pPr marL="971550" lvl="1" indent="-514350">
              <a:buNone/>
            </a:pPr>
            <a:r>
              <a:rPr lang="en-US" sz="1200" dirty="0" smtClean="0"/>
              <a:t>Fig 4. 	a) Most allelic variation between individuals is driven by rare effects, depending on how closely related the individuals are</a:t>
            </a:r>
          </a:p>
          <a:p>
            <a:pPr marL="971550" lvl="1" indent="-514350">
              <a:buNone/>
            </a:pPr>
            <a:r>
              <a:rPr lang="en-US" sz="1200" dirty="0" smtClean="0"/>
              <a:t>	</a:t>
            </a:r>
            <a:r>
              <a:rPr lang="en-US" sz="1200" dirty="0" err="1" smtClean="0"/>
              <a:t>b</a:t>
            </a:r>
            <a:r>
              <a:rPr lang="en-US" sz="1200" dirty="0" smtClean="0"/>
              <a:t>) Allele-specific alternative splicing uncovers rare splicing effects</a:t>
            </a:r>
          </a:p>
          <a:p>
            <a:pPr marL="971550" lvl="1" indent="-514350">
              <a:buNone/>
            </a:pPr>
            <a:r>
              <a:rPr lang="en-US" sz="1200" dirty="0" smtClean="0"/>
              <a:t>	</a:t>
            </a:r>
            <a:r>
              <a:rPr lang="en-US" sz="1200" dirty="0" err="1" smtClean="0"/>
              <a:t>c</a:t>
            </a:r>
            <a:r>
              <a:rPr lang="en-US" sz="1200" dirty="0" smtClean="0"/>
              <a:t>) Mapping putative rare regulatory variants…tells us something about their properties</a:t>
            </a:r>
          </a:p>
          <a:p>
            <a:pPr marL="971550" lvl="1" indent="-514350">
              <a:buNone/>
            </a:pPr>
            <a:r>
              <a:rPr lang="en-US" sz="1200" dirty="0" smtClean="0"/>
              <a:t>Fig. 5	a) Stop-gained variants cause NMD often but not always</a:t>
            </a:r>
          </a:p>
          <a:p>
            <a:pPr marL="971550" lvl="1" indent="-514350">
              <a:buNone/>
            </a:pPr>
            <a:r>
              <a:rPr lang="en-US" sz="1200" dirty="0" smtClean="0"/>
              <a:t>	</a:t>
            </a:r>
            <a:r>
              <a:rPr lang="en-US" sz="1200" dirty="0" err="1" smtClean="0"/>
              <a:t>b</a:t>
            </a:r>
            <a:r>
              <a:rPr lang="en-US" sz="1200" dirty="0" smtClean="0"/>
              <a:t>) </a:t>
            </a:r>
            <a:r>
              <a:rPr lang="en-US" sz="1200" dirty="0" smtClean="0"/>
              <a:t>We can predict splicing effects of genetic variants</a:t>
            </a:r>
            <a:r>
              <a:rPr lang="en-US" sz="1200" dirty="0" smtClean="0"/>
              <a:t> based on positions and splice motifs, and </a:t>
            </a:r>
            <a:r>
              <a:rPr lang="en-US" sz="1200" dirty="0" smtClean="0"/>
              <a:t>observe the effects in transcriptome variation data</a:t>
            </a:r>
          </a:p>
          <a:p>
            <a:pPr marL="971550" lvl="1" indent="-514350">
              <a:buNone/>
            </a:pPr>
            <a:r>
              <a:rPr lang="en-US" sz="1200" dirty="0" smtClean="0"/>
              <a:t>	</a:t>
            </a:r>
            <a:r>
              <a:rPr lang="en-US" sz="1200" dirty="0" err="1" smtClean="0"/>
              <a:t>c</a:t>
            </a:r>
            <a:r>
              <a:rPr lang="en-US" sz="1200" dirty="0" smtClean="0"/>
              <a:t>) Loss-of-function effects are often compensated for in the cell: The (lack of) effect of NMD on gene quantification </a:t>
            </a:r>
          </a:p>
          <a:p>
            <a:pPr marL="971550" lvl="1" indent="-514350">
              <a:buNone/>
            </a:pPr>
            <a:endParaRPr lang="en-US" sz="1200" dirty="0" smtClean="0"/>
          </a:p>
          <a:p>
            <a:pPr marL="571500" indent="-514350">
              <a:buNone/>
            </a:pPr>
            <a:r>
              <a:rPr lang="en-US" sz="1200" dirty="0" smtClean="0"/>
              <a:t>Find figures to better illustrate:</a:t>
            </a:r>
          </a:p>
          <a:p>
            <a:pPr marL="571500" indent="-514350">
              <a:buFontTx/>
              <a:buChar char="-"/>
            </a:pPr>
            <a:r>
              <a:rPr lang="en-US" sz="1200" dirty="0" smtClean="0"/>
              <a:t>rare variation in the transcriptome: there’s a lot of it, but it’s often lacking from the annotation</a:t>
            </a:r>
          </a:p>
          <a:p>
            <a:pPr marL="571500" indent="-514350">
              <a:buFontTx/>
              <a:buChar char="-"/>
            </a:pPr>
            <a:r>
              <a:rPr lang="en-US" sz="1200" dirty="0" smtClean="0"/>
              <a:t>other points?</a:t>
            </a: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73100" y="366184"/>
            <a:ext cx="5486400" cy="1524000"/>
          </a:xfrm>
        </p:spPr>
        <p:txBody>
          <a:bodyPr>
            <a:normAutofit/>
          </a:bodyPr>
          <a:lstStyle/>
          <a:p>
            <a:pPr algn="l"/>
            <a:r>
              <a:rPr lang="en-US" sz="1200" dirty="0" smtClean="0"/>
              <a:t>Table 1: </a:t>
            </a:r>
            <a:r>
              <a:rPr lang="en-US" sz="1200" b="0" i="0" dirty="0" smtClean="0">
                <a:solidFill>
                  <a:srgbClr val="000000"/>
                </a:solidFill>
                <a:latin typeface="Verdana"/>
                <a:ea typeface="Verdana"/>
                <a:cs typeface="Verdana"/>
              </a:rPr>
              <a:t>Statistics</a:t>
            </a:r>
            <a:r>
              <a:rPr lang="en-US" sz="1200" b="0" i="0" dirty="0" smtClean="0">
                <a:solidFill>
                  <a:srgbClr val="000000"/>
                </a:solidFill>
                <a:latin typeface="Verdana"/>
                <a:ea typeface="Verdana"/>
                <a:cs typeface="Verdana"/>
              </a:rPr>
              <a:t> of the data for the </a:t>
            </a:r>
            <a:r>
              <a:rPr lang="en-US" sz="1200" b="0" i="0" dirty="0" smtClean="0">
                <a:solidFill>
                  <a:srgbClr val="000000"/>
                </a:solidFill>
                <a:latin typeface="Verdana"/>
                <a:ea typeface="Verdana"/>
                <a:cs typeface="Verdana"/>
              </a:rPr>
              <a:t>nonredundant QC-passed </a:t>
            </a:r>
            <a:r>
              <a:rPr lang="en-US" sz="1200" b="0" i="0" dirty="0" smtClean="0">
                <a:solidFill>
                  <a:srgbClr val="000000"/>
                </a:solidFill>
                <a:latin typeface="Verdana"/>
                <a:ea typeface="Verdana"/>
                <a:cs typeface="Verdana"/>
              </a:rPr>
              <a:t>samples - 462 </a:t>
            </a:r>
            <a:r>
              <a:rPr lang="en-US" sz="1200" b="0" i="0" dirty="0" smtClean="0">
                <a:solidFill>
                  <a:srgbClr val="000000"/>
                </a:solidFill>
                <a:latin typeface="Verdana"/>
                <a:ea typeface="Verdana"/>
                <a:cs typeface="Verdana"/>
              </a:rPr>
              <a:t>for mRNA, 452 for </a:t>
            </a:r>
            <a:r>
              <a:rPr lang="en-US" sz="1200" b="0" i="0" dirty="0" err="1" smtClean="0">
                <a:solidFill>
                  <a:srgbClr val="000000"/>
                </a:solidFill>
                <a:latin typeface="Verdana"/>
                <a:ea typeface="Verdana"/>
                <a:cs typeface="Verdana"/>
              </a:rPr>
              <a:t>miRNA</a:t>
            </a:r>
            <a:r>
              <a:rPr lang="en-US" sz="1200" dirty="0" smtClean="0">
                <a:solidFill>
                  <a:srgbClr val="000000"/>
                </a:solidFill>
                <a:latin typeface="Verdana"/>
                <a:ea typeface="Verdana"/>
                <a:cs typeface="Verdana"/>
              </a:rPr>
              <a:t>. </a:t>
            </a:r>
            <a:endParaRPr lang="en-US" sz="1200" dirty="0"/>
          </a:p>
        </p:txBody>
      </p:sp>
      <p:graphicFrame>
        <p:nvGraphicFramePr>
          <p:cNvPr id="5" name="Table 4"/>
          <p:cNvGraphicFramePr>
            <a:graphicFrameLocks noGrp="1"/>
          </p:cNvGraphicFramePr>
          <p:nvPr/>
        </p:nvGraphicFramePr>
        <p:xfrm>
          <a:off x="731136" y="2029798"/>
          <a:ext cx="5372100" cy="3027408"/>
        </p:xfrm>
        <a:graphic>
          <a:graphicData uri="http://schemas.openxmlformats.org/drawingml/2006/table">
            <a:tbl>
              <a:tblPr/>
              <a:tblGrid>
                <a:gridCol w="1887494"/>
                <a:gridCol w="1585070"/>
                <a:gridCol w="977900"/>
                <a:gridCol w="921636"/>
              </a:tblGrid>
              <a:tr h="263611">
                <a:tc>
                  <a:txBody>
                    <a:bodyPr/>
                    <a:lstStyle/>
                    <a:p>
                      <a:pPr algn="l" fontAlgn="b"/>
                      <a:r>
                        <a:rPr lang="en-US" sz="1000" b="0" i="0" u="none" strike="noStrike">
                          <a:latin typeface="Verdana"/>
                        </a:rPr>
                        <a:t> </a:t>
                      </a: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1" i="0" u="none" strike="noStrike" dirty="0">
                          <a:latin typeface="Verdana"/>
                        </a:rPr>
                        <a:t>Median (min-max) per  individual</a:t>
                      </a: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1" i="0" u="none" strike="noStrike" dirty="0" smtClean="0">
                          <a:latin typeface="Verdana"/>
                        </a:rPr>
                        <a:t>Total</a:t>
                      </a:r>
                      <a:endParaRPr lang="en-US" sz="1000" b="1" i="0" u="none" strike="noStrike" dirty="0">
                        <a:latin typeface="Verdana"/>
                      </a:endParaRP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1" i="0" u="none" strike="noStrike" dirty="0" smtClean="0">
                          <a:latin typeface="Verdana"/>
                        </a:rPr>
                        <a:t>significant</a:t>
                      </a:r>
                      <a:endParaRPr lang="en-US" sz="1000" b="1" i="0" u="none" strike="noStrike" dirty="0">
                        <a:latin typeface="Verdana"/>
                      </a:endParaRP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1805">
                <a:tc>
                  <a:txBody>
                    <a:bodyPr/>
                    <a:lstStyle/>
                    <a:p>
                      <a:pPr algn="l" fontAlgn="b"/>
                      <a:r>
                        <a:rPr lang="en-US" sz="1000" b="0" i="0" u="none" strike="noStrike">
                          <a:latin typeface="Verdana"/>
                        </a:rPr>
                        <a:t>Total mRNA reads</a:t>
                      </a: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smtClean="0">
                          <a:latin typeface="Verdana"/>
                        </a:rPr>
                        <a:t> 58.4</a:t>
                      </a:r>
                      <a:r>
                        <a:rPr lang="en-US" sz="1000" b="0" i="0" u="none" strike="noStrike" baseline="0" dirty="0" smtClean="0">
                          <a:latin typeface="Verdana"/>
                        </a:rPr>
                        <a:t> M (17.3-166.6)</a:t>
                      </a:r>
                      <a:endParaRPr lang="en-US" sz="1000" b="0" i="0" u="none" strike="noStrike" dirty="0">
                        <a:latin typeface="Verdana"/>
                      </a:endParaRP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smtClean="0">
                          <a:latin typeface="Verdana"/>
                        </a:rPr>
                        <a:t> 27612 M</a:t>
                      </a:r>
                      <a:endParaRPr lang="en-US" sz="1000" b="0" i="0" u="none" strike="noStrike" dirty="0">
                        <a:latin typeface="Verdana"/>
                      </a:endParaRP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latin typeface="Verdana"/>
                        </a:rPr>
                        <a:t>NA</a:t>
                      </a: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1805">
                <a:tc>
                  <a:txBody>
                    <a:bodyPr/>
                    <a:lstStyle/>
                    <a:p>
                      <a:pPr algn="l" fontAlgn="b"/>
                      <a:r>
                        <a:rPr lang="en-US" sz="1000" b="0" i="0" u="none" strike="noStrike" dirty="0" smtClean="0">
                          <a:latin typeface="Verdana"/>
                        </a:rPr>
                        <a:t>Well</a:t>
                      </a:r>
                      <a:r>
                        <a:rPr lang="en-US" sz="1000" b="0" i="0" u="none" strike="noStrike" baseline="0" dirty="0" smtClean="0">
                          <a:latin typeface="Verdana"/>
                        </a:rPr>
                        <a:t> mapped</a:t>
                      </a:r>
                      <a:r>
                        <a:rPr lang="en-US" sz="1000" b="0" i="0" u="none" strike="noStrike" dirty="0" smtClean="0">
                          <a:latin typeface="Verdana"/>
                        </a:rPr>
                        <a:t> </a:t>
                      </a:r>
                      <a:r>
                        <a:rPr lang="en-US" sz="1000" b="0" i="0" u="none" strike="noStrike" dirty="0">
                          <a:latin typeface="Verdana"/>
                        </a:rPr>
                        <a:t>mRNA reads 2</a:t>
                      </a: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smtClean="0">
                          <a:latin typeface="Verdana"/>
                        </a:rPr>
                        <a:t> 48.8 M (15.0-139.5)</a:t>
                      </a:r>
                      <a:endParaRPr lang="en-US" sz="1000" b="0" i="0" u="none" strike="noStrike" dirty="0">
                        <a:latin typeface="Verdana"/>
                      </a:endParaRP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smtClean="0">
                          <a:latin typeface="Verdana"/>
                        </a:rPr>
                        <a:t> 23092 M</a:t>
                      </a:r>
                      <a:endParaRPr lang="en-US" sz="1000" b="0" i="0" u="none" strike="noStrike" dirty="0">
                        <a:latin typeface="Verdana"/>
                      </a:endParaRP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Verdana"/>
                        </a:rPr>
                        <a:t>NA</a:t>
                      </a: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1805">
                <a:tc>
                  <a:txBody>
                    <a:bodyPr/>
                    <a:lstStyle/>
                    <a:p>
                      <a:pPr algn="l" fontAlgn="b"/>
                      <a:r>
                        <a:rPr lang="en-US" sz="1000" b="0" i="0" u="none" strike="noStrike" dirty="0">
                          <a:latin typeface="Verdana"/>
                        </a:rPr>
                        <a:t>Genes 3</a:t>
                      </a: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smtClean="0">
                          <a:latin typeface="Verdana"/>
                        </a:rPr>
                        <a:t> 16396</a:t>
                      </a:r>
                      <a:r>
                        <a:rPr lang="en-US" sz="1000" b="0" i="0" u="none" strike="noStrike" baseline="0" dirty="0" smtClean="0">
                          <a:latin typeface="Verdana"/>
                        </a:rPr>
                        <a:t> (15021-18002)</a:t>
                      </a:r>
                      <a:endParaRPr lang="en-US" sz="1000" b="0" i="0" u="none" strike="noStrike" dirty="0">
                        <a:latin typeface="Verdana"/>
                      </a:endParaRP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Verdana"/>
                        </a:rPr>
                        <a:t>14779</a:t>
                      </a: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latin typeface="Verdana"/>
                        </a:rPr>
                        <a:t>7924</a:t>
                      </a: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1805">
                <a:tc>
                  <a:txBody>
                    <a:bodyPr/>
                    <a:lstStyle/>
                    <a:p>
                      <a:pPr algn="l" fontAlgn="b"/>
                      <a:r>
                        <a:rPr lang="en-US" sz="1000" b="0" i="0" u="none" strike="noStrike" dirty="0">
                          <a:latin typeface="Verdana"/>
                        </a:rPr>
                        <a:t>Exons 3</a:t>
                      </a: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smtClean="0">
                          <a:latin typeface="Verdana"/>
                        </a:rPr>
                        <a:t> 150869 (133660-165224)</a:t>
                      </a:r>
                      <a:endParaRPr lang="en-US" sz="1000" b="0" i="0" u="none" strike="noStrike" dirty="0">
                        <a:latin typeface="Verdana"/>
                      </a:endParaRP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latin typeface="Verdana"/>
                        </a:rPr>
                        <a:t>141951</a:t>
                      </a: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smtClean="0">
                          <a:latin typeface="Verdana"/>
                        </a:rPr>
                        <a:t>34294</a:t>
                      </a:r>
                      <a:endParaRPr lang="en-US" sz="1000" b="0" i="0" u="none" strike="noStrike" dirty="0">
                        <a:latin typeface="Verdana"/>
                      </a:endParaRP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1805">
                <a:tc>
                  <a:txBody>
                    <a:bodyPr/>
                    <a:lstStyle/>
                    <a:p>
                      <a:pPr algn="l" fontAlgn="b"/>
                      <a:r>
                        <a:rPr lang="en-US" sz="1000" b="0" i="0" u="none" strike="noStrike" dirty="0">
                          <a:latin typeface="Verdana"/>
                        </a:rPr>
                        <a:t>Transcripts 3</a:t>
                      </a: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l" defTabSz="457200" rtl="0" eaLnBrk="1" fontAlgn="b" latinLnBrk="0" hangingPunct="1">
                        <a:lnSpc>
                          <a:spcPct val="100000"/>
                        </a:lnSpc>
                        <a:spcBef>
                          <a:spcPts val="0"/>
                        </a:spcBef>
                        <a:spcAft>
                          <a:spcPts val="0"/>
                        </a:spcAft>
                        <a:buClrTx/>
                        <a:buSzTx/>
                        <a:buFontTx/>
                        <a:buNone/>
                        <a:tabLst/>
                        <a:defRPr/>
                      </a:pPr>
                      <a:r>
                        <a:rPr lang="en-US" sz="1000" b="0" i="0" u="none" strike="noStrike" dirty="0" smtClean="0">
                          <a:latin typeface="Verdana"/>
                        </a:rPr>
                        <a:t>data exists</a:t>
                      </a: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l" defTabSz="457200" rtl="0" eaLnBrk="1" fontAlgn="b" latinLnBrk="0" hangingPunct="1">
                        <a:lnSpc>
                          <a:spcPct val="100000"/>
                        </a:lnSpc>
                        <a:spcBef>
                          <a:spcPts val="0"/>
                        </a:spcBef>
                        <a:spcAft>
                          <a:spcPts val="0"/>
                        </a:spcAft>
                        <a:buClrTx/>
                        <a:buSzTx/>
                        <a:buFontTx/>
                        <a:buNone/>
                        <a:tabLst/>
                        <a:defRPr/>
                      </a:pPr>
                      <a:r>
                        <a:rPr lang="en-US" sz="1000" b="0" i="0" u="none" strike="noStrike" dirty="0" smtClean="0">
                          <a:latin typeface="Verdana"/>
                        </a:rPr>
                        <a:t>74533</a:t>
                      </a:r>
                      <a:endParaRPr lang="en-US" sz="1000" b="0" i="0" u="none" strike="noStrike" dirty="0">
                        <a:latin typeface="Verdana"/>
                      </a:endParaRP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dirty="0">
                        <a:latin typeface="Verdana"/>
                      </a:endParaRP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1805">
                <a:tc>
                  <a:txBody>
                    <a:bodyPr/>
                    <a:lstStyle/>
                    <a:p>
                      <a:pPr algn="l" fontAlgn="b"/>
                      <a:r>
                        <a:rPr lang="en-US" sz="1000" b="0" i="0" u="none" strike="noStrike" dirty="0" smtClean="0">
                          <a:latin typeface="Verdana"/>
                        </a:rPr>
                        <a:t>Splice</a:t>
                      </a:r>
                      <a:r>
                        <a:rPr lang="en-US" sz="1000" b="0" i="0" u="none" strike="noStrike" baseline="0" dirty="0" smtClean="0">
                          <a:latin typeface="Verdana"/>
                        </a:rPr>
                        <a:t> junctions 3</a:t>
                      </a:r>
                      <a:endParaRPr lang="en-US" sz="1000" b="0" i="0" u="none" strike="noStrike" dirty="0">
                        <a:latin typeface="Verdana"/>
                      </a:endParaRP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smtClean="0">
                          <a:latin typeface="Verdana"/>
                        </a:rPr>
                        <a:t>data exists</a:t>
                      </a:r>
                      <a:endParaRPr lang="en-US" sz="1000" b="0" i="0" u="none" strike="noStrike" dirty="0">
                        <a:latin typeface="Verdana"/>
                      </a:endParaRP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smtClean="0">
                          <a:latin typeface="Verdana"/>
                        </a:rPr>
                        <a:t>134293</a:t>
                      </a:r>
                      <a:endParaRPr lang="en-US" sz="1000" b="0" i="0" u="none" strike="noStrike" dirty="0">
                        <a:latin typeface="Verdana"/>
                      </a:endParaRP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latin typeface="Verdana"/>
                        </a:rPr>
                        <a:t> </a:t>
                      </a: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1805">
                <a:tc>
                  <a:txBody>
                    <a:bodyPr/>
                    <a:lstStyle/>
                    <a:p>
                      <a:pPr algn="l" fontAlgn="b"/>
                      <a:r>
                        <a:rPr lang="en-US" sz="1000" b="0" i="0" u="none" strike="noStrike" dirty="0">
                          <a:latin typeface="Verdana"/>
                        </a:rPr>
                        <a:t>Soft splicing events</a:t>
                      </a: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latin typeface="Verdana"/>
                        </a:rPr>
                        <a:t> </a:t>
                      </a: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Verdana"/>
                        </a:rPr>
                        <a:t> </a:t>
                      </a: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latin typeface="Verdana"/>
                        </a:rPr>
                        <a:t> </a:t>
                      </a: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1805">
                <a:tc>
                  <a:txBody>
                    <a:bodyPr/>
                    <a:lstStyle/>
                    <a:p>
                      <a:pPr algn="l" fontAlgn="b"/>
                      <a:r>
                        <a:rPr lang="en-US" sz="1000" b="0" i="0" u="none" strike="noStrike">
                          <a:latin typeface="Verdana"/>
                        </a:rPr>
                        <a:t>Fusion genes</a:t>
                      </a: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latin typeface="Verdana"/>
                        </a:rPr>
                        <a:t> </a:t>
                      </a: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Verdana"/>
                        </a:rPr>
                        <a:t> </a:t>
                      </a: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latin typeface="Verdana"/>
                        </a:rPr>
                        <a:t> </a:t>
                      </a: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3611">
                <a:tc>
                  <a:txBody>
                    <a:bodyPr/>
                    <a:lstStyle/>
                    <a:p>
                      <a:pPr algn="l" fontAlgn="b"/>
                      <a:r>
                        <a:rPr lang="en-US" sz="1000" b="0" i="0" u="none" strike="noStrike" dirty="0">
                          <a:latin typeface="Verdana"/>
                        </a:rPr>
                        <a:t>Novel </a:t>
                      </a:r>
                      <a:r>
                        <a:rPr lang="en-US" sz="1000" b="0" i="0" u="none" strike="noStrike" dirty="0" err="1">
                          <a:latin typeface="Verdana"/>
                        </a:rPr>
                        <a:t>transcriptionally</a:t>
                      </a:r>
                      <a:r>
                        <a:rPr lang="en-US" sz="1000" b="0" i="0" u="none" strike="noStrike" dirty="0">
                          <a:latin typeface="Verdana"/>
                        </a:rPr>
                        <a:t> active regions</a:t>
                      </a: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latin typeface="Verdana"/>
                        </a:rPr>
                        <a:t> </a:t>
                      </a: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Verdana"/>
                        </a:rPr>
                        <a:t> </a:t>
                      </a: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latin typeface="Verdana"/>
                        </a:rPr>
                        <a:t> </a:t>
                      </a: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1805">
                <a:tc>
                  <a:txBody>
                    <a:bodyPr/>
                    <a:lstStyle/>
                    <a:p>
                      <a:pPr algn="l" fontAlgn="b"/>
                      <a:r>
                        <a:rPr lang="en-US" sz="1000" b="0" i="0" u="none" strike="noStrike" dirty="0">
                          <a:latin typeface="Verdana"/>
                        </a:rPr>
                        <a:t>RNA edited sites</a:t>
                      </a: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latin typeface="Verdana"/>
                        </a:rPr>
                        <a:t> </a:t>
                      </a: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latin typeface="Verdana"/>
                        </a:rPr>
                        <a:t> </a:t>
                      </a: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latin typeface="Verdana"/>
                        </a:rPr>
                        <a:t> </a:t>
                      </a: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1805">
                <a:tc>
                  <a:txBody>
                    <a:bodyPr/>
                    <a:lstStyle/>
                    <a:p>
                      <a:pPr algn="l" fontAlgn="b"/>
                      <a:r>
                        <a:rPr lang="en-US" sz="1000" b="0" i="0" u="none" strike="noStrike" dirty="0">
                          <a:latin typeface="Verdana"/>
                        </a:rPr>
                        <a:t>ASE sites 4</a:t>
                      </a: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smtClean="0">
                          <a:latin typeface="Verdana"/>
                        </a:rPr>
                        <a:t>8420 (3823 - 19224)</a:t>
                      </a:r>
                      <a:endParaRPr lang="en-US" sz="1000" b="0" i="0" u="none" strike="noStrike" dirty="0">
                        <a:latin typeface="Verdana"/>
                      </a:endParaRP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smtClean="0">
                          <a:latin typeface="Verdana"/>
                        </a:rPr>
                        <a:t>4042778</a:t>
                      </a:r>
                      <a:endParaRPr lang="en-US" sz="1000" b="0" i="0" u="none" strike="noStrike" dirty="0">
                        <a:latin typeface="Verdana"/>
                      </a:endParaRP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smtClean="0">
                          <a:latin typeface="Verdana"/>
                        </a:rPr>
                        <a:t>271424</a:t>
                      </a:r>
                      <a:endParaRPr lang="en-US" sz="1000" b="0" i="0" u="none" strike="noStrike" dirty="0">
                        <a:latin typeface="Verdana"/>
                      </a:endParaRP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1805">
                <a:tc>
                  <a:txBody>
                    <a:bodyPr/>
                    <a:lstStyle/>
                    <a:p>
                      <a:pPr algn="l" fontAlgn="b"/>
                      <a:r>
                        <a:rPr lang="en-US" sz="1000" b="0" i="0" u="none" strike="noStrike" dirty="0">
                          <a:latin typeface="Verdana"/>
                        </a:rPr>
                        <a:t>ASAS sites 5</a:t>
                      </a: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smtClean="0">
                          <a:latin typeface="Verdana"/>
                        </a:rPr>
                        <a:t>2135 (740 – 4443)</a:t>
                      </a:r>
                      <a:endParaRPr lang="en-US" sz="1000" b="0" i="0" u="none" strike="noStrike" dirty="0">
                        <a:latin typeface="Verdana"/>
                      </a:endParaRP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smtClean="0">
                          <a:latin typeface="Verdana"/>
                        </a:rPr>
                        <a:t>1012758</a:t>
                      </a:r>
                      <a:endParaRPr lang="en-US" sz="1000" b="0" i="0" u="none" strike="noStrike" dirty="0">
                        <a:latin typeface="Verdana"/>
                      </a:endParaRP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smtClean="0">
                          <a:latin typeface="Verdana"/>
                        </a:rPr>
                        <a:t>60753</a:t>
                      </a:r>
                      <a:endParaRPr lang="en-US" sz="1000" b="0" i="0" u="none" strike="noStrike" dirty="0">
                        <a:latin typeface="Verdana"/>
                      </a:endParaRP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1805">
                <a:tc>
                  <a:txBody>
                    <a:bodyPr/>
                    <a:lstStyle/>
                    <a:p>
                      <a:pPr algn="l" fontAlgn="b"/>
                      <a:r>
                        <a:rPr lang="en-US" sz="1000" b="0" i="0" u="none" strike="noStrike" dirty="0">
                          <a:latin typeface="Verdana"/>
                        </a:rPr>
                        <a:t>Total</a:t>
                      </a:r>
                      <a:r>
                        <a:rPr lang="en-US" sz="1000" b="0" i="0" u="none" strike="noStrike" dirty="0" smtClean="0">
                          <a:latin typeface="Verdana"/>
                        </a:rPr>
                        <a:t> </a:t>
                      </a:r>
                      <a:r>
                        <a:rPr lang="en-US" sz="1000" b="0" i="0" u="none" strike="noStrike" dirty="0" err="1" smtClean="0">
                          <a:latin typeface="Verdana"/>
                        </a:rPr>
                        <a:t>miRNA</a:t>
                      </a:r>
                      <a:r>
                        <a:rPr lang="en-US" sz="1000" b="0" i="0" u="none" strike="noStrike" dirty="0" smtClean="0">
                          <a:latin typeface="Verdana"/>
                        </a:rPr>
                        <a:t> </a:t>
                      </a:r>
                      <a:r>
                        <a:rPr lang="en-US" sz="1000" b="0" i="0" u="none" strike="noStrike" dirty="0">
                          <a:latin typeface="Verdana"/>
                        </a:rPr>
                        <a:t>reads</a:t>
                      </a: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smtClean="0">
                          <a:latin typeface="Verdana"/>
                        </a:rPr>
                        <a:t>8.8 M (2.2</a:t>
                      </a:r>
                      <a:r>
                        <a:rPr lang="en-US" sz="1000" b="0" i="0" u="none" strike="noStrike" baseline="0" dirty="0" smtClean="0">
                          <a:latin typeface="Verdana"/>
                        </a:rPr>
                        <a:t>-50.0)</a:t>
                      </a:r>
                      <a:endParaRPr lang="en-US" sz="1000" b="0" i="0" u="none" strike="noStrike" dirty="0">
                        <a:latin typeface="Verdana"/>
                      </a:endParaRP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smtClean="0">
                          <a:latin typeface="Verdana"/>
                        </a:rPr>
                        <a:t>4823 M</a:t>
                      </a:r>
                      <a:endParaRPr lang="en-US" sz="1000" b="0" i="0" u="none" strike="noStrike" dirty="0">
                        <a:latin typeface="Verdana"/>
                      </a:endParaRP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latin typeface="Verdana"/>
                        </a:rPr>
                        <a:t>NA</a:t>
                      </a: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1805">
                <a:tc>
                  <a:txBody>
                    <a:bodyPr/>
                    <a:lstStyle/>
                    <a:p>
                      <a:pPr algn="l" fontAlgn="b"/>
                      <a:r>
                        <a:rPr lang="en-US" sz="1000" b="0" i="0" u="none" strike="noStrike" dirty="0">
                          <a:latin typeface="Verdana"/>
                        </a:rPr>
                        <a:t>QC-passed </a:t>
                      </a:r>
                      <a:r>
                        <a:rPr lang="en-US" sz="1000" b="0" i="0" u="none" strike="noStrike" dirty="0" err="1">
                          <a:latin typeface="Verdana"/>
                        </a:rPr>
                        <a:t>miRNA</a:t>
                      </a:r>
                      <a:r>
                        <a:rPr lang="en-US" sz="1000" b="0" i="0" u="none" strike="noStrike" dirty="0">
                          <a:latin typeface="Verdana"/>
                        </a:rPr>
                        <a:t> </a:t>
                      </a:r>
                      <a:r>
                        <a:rPr lang="en-US" sz="1000" b="0" i="0" u="none" strike="noStrike" dirty="0" smtClean="0">
                          <a:latin typeface="Verdana"/>
                        </a:rPr>
                        <a:t>reads 6</a:t>
                      </a:r>
                      <a:endParaRPr lang="en-US" sz="1000" b="0" i="0" u="none" strike="noStrike" dirty="0">
                        <a:latin typeface="Verdana"/>
                      </a:endParaRP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smtClean="0">
                          <a:latin typeface="Verdana"/>
                        </a:rPr>
                        <a:t>1.2 M (0.21-15.5)</a:t>
                      </a:r>
                      <a:endParaRPr lang="en-US" sz="1000" b="0" i="0" u="none" strike="noStrike" dirty="0">
                        <a:latin typeface="Verdana"/>
                      </a:endParaRP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smtClean="0">
                          <a:latin typeface="Verdana"/>
                        </a:rPr>
                        <a:t>775 M</a:t>
                      </a:r>
                      <a:endParaRPr lang="en-US" sz="1000" b="0" i="0" u="none" strike="noStrike" dirty="0">
                        <a:latin typeface="Verdana"/>
                      </a:endParaRP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latin typeface="Verdana"/>
                        </a:rPr>
                        <a:t>NA</a:t>
                      </a: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1805">
                <a:tc>
                  <a:txBody>
                    <a:bodyPr/>
                    <a:lstStyle/>
                    <a:p>
                      <a:pPr algn="l" fontAlgn="b"/>
                      <a:r>
                        <a:rPr lang="en-US" sz="1000" b="0" i="0" u="none" strike="noStrike" dirty="0" err="1">
                          <a:latin typeface="Verdana"/>
                        </a:rPr>
                        <a:t>miRNA</a:t>
                      </a:r>
                      <a:r>
                        <a:rPr lang="en-US" sz="1000" b="0" i="0" u="none" strike="noStrike" dirty="0">
                          <a:latin typeface="Verdana"/>
                        </a:rPr>
                        <a:t> </a:t>
                      </a:r>
                      <a:r>
                        <a:rPr lang="en-US" sz="1000" b="0" i="0" u="none" strike="noStrike" dirty="0" smtClean="0">
                          <a:latin typeface="Verdana"/>
                        </a:rPr>
                        <a:t>genes 3</a:t>
                      </a:r>
                      <a:endParaRPr lang="en-US" sz="1000" b="0" i="0" u="none" strike="noStrike" dirty="0">
                        <a:latin typeface="Verdana"/>
                      </a:endParaRP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smtClean="0">
                          <a:latin typeface="Verdana"/>
                        </a:rPr>
                        <a:t>761 (359-1158)</a:t>
                      </a:r>
                      <a:endParaRPr lang="en-US" sz="1000" b="0" i="0" u="none" strike="noStrike" dirty="0">
                        <a:latin typeface="Verdana"/>
                      </a:endParaRP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smtClean="0">
                          <a:latin typeface="Verdana"/>
                        </a:rPr>
                        <a:t>706 </a:t>
                      </a:r>
                      <a:endParaRPr lang="en-US" sz="1000" b="0" i="0" u="none" strike="noStrike" dirty="0">
                        <a:latin typeface="Verdana"/>
                      </a:endParaRP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smtClean="0">
                          <a:latin typeface="Verdana"/>
                        </a:rPr>
                        <a:t> 62</a:t>
                      </a:r>
                      <a:endParaRPr lang="en-US" sz="1000" b="0" i="0" u="none" strike="noStrike" dirty="0">
                        <a:latin typeface="Verdana"/>
                      </a:endParaRPr>
                    </a:p>
                  </a:txBody>
                  <a:tcPr marL="8238" marR="8238" marT="82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6" name="TextBox 5"/>
          <p:cNvSpPr txBox="1"/>
          <p:nvPr/>
        </p:nvSpPr>
        <p:spPr>
          <a:xfrm>
            <a:off x="611010" y="5166290"/>
            <a:ext cx="5372100" cy="1569660"/>
          </a:xfrm>
          <a:prstGeom prst="rect">
            <a:avLst/>
          </a:prstGeom>
          <a:noFill/>
        </p:spPr>
        <p:txBody>
          <a:bodyPr wrap="square" rtlCol="0">
            <a:spAutoFit/>
          </a:bodyPr>
          <a:lstStyle/>
          <a:p>
            <a:r>
              <a:rPr lang="en-US" sz="1200" b="0" i="0" dirty="0" smtClean="0">
                <a:solidFill>
                  <a:srgbClr val="000000"/>
                </a:solidFill>
                <a:latin typeface="Verdana"/>
                <a:ea typeface="Verdana"/>
                <a:cs typeface="Verdana"/>
              </a:rPr>
              <a:t>1 Nonredundant count of </a:t>
            </a:r>
            <a:r>
              <a:rPr lang="en-US" sz="1200" b="0" i="0" dirty="0" err="1" smtClean="0">
                <a:solidFill>
                  <a:srgbClr val="000000"/>
                </a:solidFill>
                <a:latin typeface="Verdana"/>
                <a:ea typeface="Verdana"/>
                <a:cs typeface="Verdana"/>
              </a:rPr>
              <a:t>tQTLs</a:t>
            </a:r>
            <a:r>
              <a:rPr lang="en-US" sz="1200" b="0" i="0" dirty="0" smtClean="0">
                <a:solidFill>
                  <a:srgbClr val="000000"/>
                </a:solidFill>
                <a:latin typeface="Verdana"/>
                <a:ea typeface="Verdana"/>
                <a:cs typeface="Verdana"/>
              </a:rPr>
              <a:t> in EUR+</a:t>
            </a:r>
            <a:r>
              <a:rPr lang="en-US" sz="1200" b="0" i="0" dirty="0" smtClean="0">
                <a:solidFill>
                  <a:srgbClr val="000000"/>
                </a:solidFill>
                <a:latin typeface="Verdana"/>
                <a:ea typeface="Verdana"/>
                <a:cs typeface="Verdana"/>
              </a:rPr>
              <a:t>YRI, or significant allele-specific effects (</a:t>
            </a:r>
            <a:r>
              <a:rPr lang="en-US" sz="1200" b="0" i="0" dirty="0" err="1" smtClean="0">
                <a:solidFill>
                  <a:srgbClr val="000000"/>
                </a:solidFill>
                <a:latin typeface="Verdana"/>
                <a:ea typeface="Verdana"/>
                <a:cs typeface="Verdana"/>
              </a:rPr>
              <a:t>p</a:t>
            </a:r>
            <a:r>
              <a:rPr lang="en-US" sz="1200" b="0" i="0" dirty="0" smtClean="0">
                <a:solidFill>
                  <a:srgbClr val="000000"/>
                </a:solidFill>
                <a:latin typeface="Verdana"/>
                <a:ea typeface="Verdana"/>
                <a:cs typeface="Verdana"/>
              </a:rPr>
              <a:t>&lt;0.005)</a:t>
            </a:r>
          </a:p>
          <a:p>
            <a:r>
              <a:rPr lang="en-US" sz="1200" b="0" i="0" dirty="0" smtClean="0">
                <a:solidFill>
                  <a:srgbClr val="000000"/>
                </a:solidFill>
                <a:latin typeface="Verdana"/>
                <a:ea typeface="Verdana"/>
                <a:cs typeface="Verdana"/>
              </a:rPr>
              <a:t>2 Unique mapping with number of mismatches &lt;=6</a:t>
            </a:r>
          </a:p>
          <a:p>
            <a:r>
              <a:rPr lang="en-US" sz="1200" b="0" i="0" dirty="0" smtClean="0">
                <a:solidFill>
                  <a:srgbClr val="000000"/>
                </a:solidFill>
                <a:latin typeface="Verdana"/>
                <a:ea typeface="Verdana"/>
                <a:cs typeface="Verdana"/>
              </a:rPr>
              <a:t>3 Individual: &gt;0 reads, across samples: &gt;0 in &gt;50% of samples</a:t>
            </a:r>
          </a:p>
          <a:p>
            <a:r>
              <a:rPr lang="en-US" sz="1200" dirty="0" smtClean="0">
                <a:solidFill>
                  <a:srgbClr val="000000"/>
                </a:solidFill>
                <a:latin typeface="Verdana"/>
                <a:ea typeface="Verdana"/>
                <a:cs typeface="Verdana"/>
              </a:rPr>
              <a:t>4 &gt;=16 </a:t>
            </a:r>
            <a:r>
              <a:rPr lang="en-US" sz="1200" dirty="0" smtClean="0">
                <a:solidFill>
                  <a:srgbClr val="000000"/>
                </a:solidFill>
                <a:latin typeface="Verdana"/>
                <a:ea typeface="Verdana"/>
                <a:cs typeface="Verdana"/>
              </a:rPr>
              <a:t>reads, both alleles seen</a:t>
            </a:r>
          </a:p>
          <a:p>
            <a:r>
              <a:rPr lang="en-US" sz="1200" dirty="0" smtClean="0">
                <a:solidFill>
                  <a:srgbClr val="000000"/>
                </a:solidFill>
                <a:latin typeface="Verdana"/>
                <a:ea typeface="Verdana"/>
                <a:cs typeface="Verdana"/>
              </a:rPr>
              <a:t>5</a:t>
            </a:r>
            <a:r>
              <a:rPr lang="en-US" sz="1200" dirty="0">
                <a:solidFill>
                  <a:srgbClr val="000000"/>
                </a:solidFill>
                <a:latin typeface="Verdana"/>
                <a:ea typeface="Verdana"/>
                <a:cs typeface="Verdana"/>
              </a:rPr>
              <a:t> </a:t>
            </a:r>
            <a:r>
              <a:rPr lang="en-US" sz="1200" dirty="0" smtClean="0">
                <a:solidFill>
                  <a:srgbClr val="000000"/>
                </a:solidFill>
                <a:latin typeface="Verdana"/>
                <a:ea typeface="Verdana"/>
                <a:cs typeface="Verdana"/>
              </a:rPr>
              <a:t>&gt;=10 reads per </a:t>
            </a:r>
            <a:r>
              <a:rPr lang="en-US" sz="1200" dirty="0" smtClean="0">
                <a:solidFill>
                  <a:srgbClr val="000000"/>
                </a:solidFill>
                <a:latin typeface="Verdana"/>
                <a:ea typeface="Verdana"/>
                <a:cs typeface="Verdana"/>
              </a:rPr>
              <a:t>allele</a:t>
            </a:r>
          </a:p>
          <a:p>
            <a:r>
              <a:rPr lang="en-US" sz="1200" dirty="0" smtClean="0">
                <a:solidFill>
                  <a:srgbClr val="000000"/>
                </a:solidFill>
                <a:latin typeface="Verdana"/>
                <a:ea typeface="Verdana"/>
                <a:cs typeface="Verdana"/>
              </a:rPr>
              <a:t>6 Mapping to </a:t>
            </a:r>
            <a:r>
              <a:rPr lang="en-US" sz="1200" dirty="0" err="1" smtClean="0">
                <a:solidFill>
                  <a:srgbClr val="000000"/>
                </a:solidFill>
                <a:latin typeface="Verdana"/>
                <a:ea typeface="Verdana"/>
                <a:cs typeface="Verdana"/>
              </a:rPr>
              <a:t>miRNA</a:t>
            </a:r>
            <a:r>
              <a:rPr lang="en-US" sz="1200" dirty="0" smtClean="0">
                <a:solidFill>
                  <a:srgbClr val="000000"/>
                </a:solidFill>
                <a:latin typeface="Verdana"/>
                <a:ea typeface="Verdana"/>
                <a:cs typeface="Verdana"/>
              </a:rPr>
              <a:t> hairpin sequences</a:t>
            </a:r>
            <a:endParaRPr lang="en-US" sz="1200" dirty="0" smtClean="0">
              <a:solidFill>
                <a:srgbClr val="000000"/>
              </a:solidFill>
              <a:latin typeface="Verdana"/>
              <a:ea typeface="Verdana"/>
              <a:cs typeface="Verdana"/>
            </a:endParaRPr>
          </a:p>
          <a:p>
            <a:endParaRPr lang="en-US" sz="1200" dirty="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1600" dirty="0" smtClean="0"/>
              <a:t>Figure 1: Correlation of replicate samples based on mRNA and </a:t>
            </a:r>
            <a:r>
              <a:rPr lang="en-US" sz="1600" dirty="0" err="1" smtClean="0"/>
              <a:t>miRNA</a:t>
            </a:r>
            <a:r>
              <a:rPr lang="en-US" sz="1600" dirty="0" smtClean="0"/>
              <a:t> gene </a:t>
            </a:r>
            <a:r>
              <a:rPr lang="en-US" sz="1600" dirty="0" smtClean="0"/>
              <a:t>quantifications. The quantifications have been normalized for the total number of mapped reads; see Supplementary Figure </a:t>
            </a:r>
            <a:r>
              <a:rPr lang="en-US" sz="1600" dirty="0" err="1" smtClean="0"/>
              <a:t>x</a:t>
            </a:r>
            <a:r>
              <a:rPr lang="en-US" sz="1600" dirty="0" smtClean="0"/>
              <a:t> for correlations after further regression of synthetic covariates that reduces lab effects further (or should we include that figure here?).  </a:t>
            </a:r>
            <a:br>
              <a:rPr lang="en-US" sz="1600" dirty="0" smtClean="0"/>
            </a:br>
            <a:r>
              <a:rPr lang="en-US" sz="1600" dirty="0" smtClean="0"/>
              <a:t/>
            </a:r>
            <a:br>
              <a:rPr lang="en-US" sz="1600" dirty="0" smtClean="0"/>
            </a:br>
            <a:endParaRPr lang="en-US" sz="1600" dirty="0"/>
          </a:p>
        </p:txBody>
      </p:sp>
      <p:pic>
        <p:nvPicPr>
          <p:cNvPr id="12" name="Picture 11" descr="repl_corr_mrna_mirna.pdf"/>
          <p:cNvPicPr>
            <a:picLocks noChangeAspect="1"/>
          </p:cNvPicPr>
          <p:nvPr/>
        </p:nvPicPr>
        <mc:AlternateContent>
          <mc:Choice xmlns:ma="http://schemas.microsoft.com/office/mac/drawingml/2008/main" Requires="ma">
            <p:blipFill>
              <a:blip r:embed="rId2"/>
              <a:srcRect b="14061"/>
              <a:stretch>
                <a:fillRect/>
              </a:stretch>
            </p:blipFill>
          </mc:Choice>
          <mc:Fallback>
            <p:blipFill>
              <a:blip r:embed="rId3"/>
              <a:srcRect b="14061"/>
              <a:stretch>
                <a:fillRect/>
              </a:stretch>
            </p:blipFill>
          </mc:Fallback>
        </mc:AlternateContent>
        <p:spPr>
          <a:xfrm>
            <a:off x="1919228" y="1726451"/>
            <a:ext cx="2654300" cy="2281083"/>
          </a:xfrm>
          <a:prstGeom prst="rect">
            <a:avLst/>
          </a:prstGeom>
        </p:spPr>
      </p:pic>
      <p:sp>
        <p:nvSpPr>
          <p:cNvPr id="5" name="TextBox 4"/>
          <p:cNvSpPr txBox="1"/>
          <p:nvPr/>
        </p:nvSpPr>
        <p:spPr>
          <a:xfrm>
            <a:off x="1770517" y="3994085"/>
            <a:ext cx="2549646" cy="461665"/>
          </a:xfrm>
          <a:prstGeom prst="rect">
            <a:avLst/>
          </a:prstGeom>
          <a:noFill/>
        </p:spPr>
        <p:txBody>
          <a:bodyPr wrap="none" rtlCol="0">
            <a:spAutoFit/>
          </a:bodyPr>
          <a:lstStyle/>
          <a:p>
            <a:r>
              <a:rPr lang="en-US" sz="1200" dirty="0" smtClean="0"/>
              <a:t>   INDV: SAME     SAME     DIFF       DIFF</a:t>
            </a:r>
          </a:p>
          <a:p>
            <a:r>
              <a:rPr lang="en-US" sz="1200" dirty="0" smtClean="0"/>
              <a:t>   LAB  : SAME     DIFF      SAME      DIFF</a:t>
            </a:r>
            <a:endParaRPr lang="en-US" sz="1200" dirty="0"/>
          </a:p>
        </p:txBody>
      </p:sp>
      <p:sp>
        <p:nvSpPr>
          <p:cNvPr id="6" name="TextBox 5"/>
          <p:cNvSpPr txBox="1"/>
          <p:nvPr/>
        </p:nvSpPr>
        <p:spPr>
          <a:xfrm>
            <a:off x="2493174" y="2097901"/>
            <a:ext cx="377026" cy="276999"/>
          </a:xfrm>
          <a:prstGeom prst="rect">
            <a:avLst/>
          </a:prstGeom>
          <a:noFill/>
        </p:spPr>
        <p:txBody>
          <a:bodyPr wrap="none" rtlCol="0">
            <a:spAutoFit/>
          </a:bodyPr>
          <a:lstStyle/>
          <a:p>
            <a:r>
              <a:rPr lang="en-US" sz="1200" dirty="0" smtClean="0">
                <a:solidFill>
                  <a:schemeClr val="accent3">
                    <a:lumMod val="50000"/>
                  </a:schemeClr>
                </a:solidFill>
              </a:rPr>
              <a:t>NA</a:t>
            </a:r>
            <a:endParaRPr lang="en-US" sz="1200" dirty="0">
              <a:solidFill>
                <a:schemeClr val="accent3">
                  <a:lumMod val="50000"/>
                </a:schemeClr>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1166284"/>
            <a:ext cx="6172200" cy="1524000"/>
          </a:xfrm>
        </p:spPr>
        <p:txBody>
          <a:bodyPr>
            <a:normAutofit fontScale="90000"/>
          </a:bodyPr>
          <a:lstStyle/>
          <a:p>
            <a:pPr algn="l"/>
            <a:r>
              <a:rPr lang="en-US" sz="1400" dirty="0" smtClean="0"/>
              <a:t>Figure 2: Transcriptome variation. </a:t>
            </a:r>
            <a:br>
              <a:rPr lang="en-US" sz="1400" dirty="0" smtClean="0"/>
            </a:br>
            <a:r>
              <a:rPr lang="en-US" sz="1400" b="1" dirty="0" smtClean="0"/>
              <a:t>a)</a:t>
            </a:r>
            <a:r>
              <a:rPr lang="en-US" sz="1400" dirty="0" smtClean="0"/>
              <a:t> Number of genes quantified in the total sample set as a function of sequenced </a:t>
            </a:r>
            <a:r>
              <a:rPr lang="en-US" sz="1400" dirty="0" smtClean="0"/>
              <a:t>samples for </a:t>
            </a:r>
            <a:r>
              <a:rPr lang="en-US" sz="1400" dirty="0" smtClean="0"/>
              <a:t>nonredundant 462 individuals (green) and for 5 replicate samples sequences 8 times each (blue)</a:t>
            </a:r>
            <a:r>
              <a:rPr lang="en-US" sz="1400" dirty="0" smtClean="0"/>
              <a:t>. The order in which the individuals are added has been permuted </a:t>
            </a:r>
            <a:r>
              <a:rPr lang="en-US" sz="1400" dirty="0" err="1" smtClean="0"/>
              <a:t>x</a:t>
            </a:r>
            <a:r>
              <a:rPr lang="en-US" sz="1400" dirty="0" smtClean="0"/>
              <a:t> times; the thick lines show the median and the shaded areas show the minimum and maximum across permutations. </a:t>
            </a:r>
            <a:br>
              <a:rPr lang="en-US" sz="1400" dirty="0" smtClean="0"/>
            </a:br>
            <a:r>
              <a:rPr lang="en-US" sz="1400" dirty="0" err="1" smtClean="0"/>
              <a:t>c</a:t>
            </a:r>
            <a:r>
              <a:rPr lang="en-US" sz="1400" dirty="0" smtClean="0"/>
              <a:t>)</a:t>
            </a:r>
            <a:r>
              <a:rPr lang="en-US" sz="1400" dirty="0" smtClean="0"/>
              <a:t> Some particularly cool </a:t>
            </a:r>
            <a:r>
              <a:rPr lang="en-US" sz="1400" dirty="0" smtClean="0"/>
              <a:t>transcriptome </a:t>
            </a:r>
            <a:r>
              <a:rPr lang="en-US" sz="1400" dirty="0" smtClean="0"/>
              <a:t>feature </a:t>
            </a:r>
            <a:br>
              <a:rPr lang="en-US" sz="1400" dirty="0" smtClean="0"/>
            </a:br>
            <a:r>
              <a:rPr lang="en-US" sz="1400" dirty="0" err="1" smtClean="0"/>
              <a:t>d</a:t>
            </a:r>
            <a:r>
              <a:rPr lang="en-US" sz="1400" dirty="0" smtClean="0"/>
              <a:t>) </a:t>
            </a:r>
            <a:r>
              <a:rPr lang="en-US" sz="1400" dirty="0" err="1" smtClean="0"/>
              <a:t>miRNA</a:t>
            </a:r>
            <a:r>
              <a:rPr lang="en-US" sz="1400" dirty="0" smtClean="0"/>
              <a:t>-mRNA interactions</a:t>
            </a:r>
            <a:r>
              <a:rPr lang="en-US" sz="1400" b="1" dirty="0" smtClean="0"/>
              <a:t/>
            </a:r>
            <a:br>
              <a:rPr lang="en-US" sz="1400" b="1" dirty="0" smtClean="0"/>
            </a:br>
            <a:r>
              <a:rPr lang="en-US" sz="1400" dirty="0" smtClean="0"/>
              <a:t/>
            </a:r>
            <a:br>
              <a:rPr lang="en-US" sz="1400" dirty="0" smtClean="0"/>
            </a:br>
            <a:endParaRPr lang="en-US" sz="1400" dirty="0"/>
          </a:p>
        </p:txBody>
      </p:sp>
      <p:sp>
        <p:nvSpPr>
          <p:cNvPr id="12" name="Rectangle 11"/>
          <p:cNvSpPr/>
          <p:nvPr/>
        </p:nvSpPr>
        <p:spPr>
          <a:xfrm>
            <a:off x="1661906" y="5330096"/>
            <a:ext cx="2618805" cy="160061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The coolest transcriptome variation feature</a:t>
            </a:r>
            <a:endParaRPr lang="en-US" dirty="0"/>
          </a:p>
        </p:txBody>
      </p:sp>
      <p:sp>
        <p:nvSpPr>
          <p:cNvPr id="16" name="Rectangle 15"/>
          <p:cNvSpPr/>
          <p:nvPr/>
        </p:nvSpPr>
        <p:spPr>
          <a:xfrm>
            <a:off x="1805018" y="7225888"/>
            <a:ext cx="2475693" cy="160061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err="1" smtClean="0"/>
              <a:t>miRNA</a:t>
            </a:r>
            <a:r>
              <a:rPr lang="en-US" dirty="0" smtClean="0"/>
              <a:t>-mRNA interaction</a:t>
            </a:r>
            <a:endParaRPr lang="en-US" dirty="0"/>
          </a:p>
        </p:txBody>
      </p:sp>
      <p:pic>
        <p:nvPicPr>
          <p:cNvPr id="11" name="Picture 10" descr="gene_discovery_final.pdf"/>
          <p:cNvPicPr>
            <a:picLocks noChangeAspect="1"/>
          </p:cNvPicPr>
          <p:nvPr/>
        </p:nvPicPr>
        <mc:AlternateContent>
          <mc:Choice xmlns:ma="http://schemas.microsoft.com/office/mac/drawingml/2008/main" Requires="ma">
            <p:blipFill>
              <a:blip r:embed="rId2"/>
              <a:stretch>
                <a:fillRect/>
              </a:stretch>
            </p:blipFill>
          </mc:Choice>
          <mc:Fallback>
            <p:blipFill>
              <a:blip r:embed="rId3"/>
              <a:stretch>
                <a:fillRect/>
              </a:stretch>
            </p:blipFill>
          </mc:Fallback>
        </mc:AlternateContent>
        <p:spPr>
          <a:xfrm>
            <a:off x="1661906" y="2690284"/>
            <a:ext cx="2618805" cy="2291093"/>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1280584"/>
            <a:ext cx="6172200" cy="1524000"/>
          </a:xfrm>
        </p:spPr>
        <p:txBody>
          <a:bodyPr>
            <a:normAutofit fontScale="90000"/>
          </a:bodyPr>
          <a:lstStyle/>
          <a:p>
            <a:pPr algn="l"/>
            <a:r>
              <a:rPr lang="en-US" sz="1600" dirty="0" smtClean="0"/>
              <a:t>Figure 3. Transcriptome QTLs.</a:t>
            </a:r>
            <a:br>
              <a:rPr lang="en-US" sz="1600" dirty="0" smtClean="0"/>
            </a:br>
            <a:r>
              <a:rPr lang="en-US" sz="1600" dirty="0" smtClean="0"/>
              <a:t/>
            </a:r>
            <a:br>
              <a:rPr lang="en-US" sz="1600" dirty="0" smtClean="0"/>
            </a:br>
            <a:r>
              <a:rPr lang="en-US" sz="1600" dirty="0" smtClean="0"/>
              <a:t>a) </a:t>
            </a:r>
            <a:r>
              <a:rPr lang="en-US" sz="1600" dirty="0" smtClean="0"/>
              <a:t>Something to illustrate </a:t>
            </a:r>
            <a:r>
              <a:rPr lang="en-US" sz="1600" dirty="0" err="1" smtClean="0"/>
              <a:t>tQTLs</a:t>
            </a:r>
            <a:r>
              <a:rPr lang="en-US" sz="1600" dirty="0" smtClean="0"/>
              <a:t>. Or a table</a:t>
            </a:r>
            <a:r>
              <a:rPr lang="en-US" sz="1600" dirty="0" smtClean="0"/>
              <a:t>?</a:t>
            </a:r>
            <a:br>
              <a:rPr lang="en-US" sz="1600" dirty="0" smtClean="0"/>
            </a:br>
            <a:r>
              <a:rPr lang="en-US" sz="1600" dirty="0" smtClean="0"/>
              <a:t/>
            </a:r>
            <a:br>
              <a:rPr lang="en-US" sz="1600" dirty="0" smtClean="0"/>
            </a:br>
            <a:r>
              <a:rPr lang="en-US" sz="1600" dirty="0" err="1" smtClean="0"/>
              <a:t>b</a:t>
            </a:r>
            <a:r>
              <a:rPr lang="en-US" sz="1600" dirty="0" smtClean="0"/>
              <a:t>) Enrichment of eQTL and </a:t>
            </a:r>
            <a:r>
              <a:rPr lang="en-US" sz="1600" dirty="0" err="1" smtClean="0"/>
              <a:t>sQTL</a:t>
            </a:r>
            <a:r>
              <a:rPr lang="en-US" sz="1600" dirty="0" smtClean="0"/>
              <a:t> putative causal variants in functional annotations relative to a matched null distribution (see supplementary methods). eQTLs have been divided to those increasing (dark blue) and decreasing (light blue) expression. </a:t>
            </a:r>
            <a:r>
              <a:rPr lang="en-US" sz="1600" dirty="0" err="1" smtClean="0"/>
              <a:t>sQTLs</a:t>
            </a:r>
            <a:r>
              <a:rPr lang="en-US" sz="1600" dirty="0" smtClean="0"/>
              <a:t> are shown in green</a:t>
            </a:r>
            <a:r>
              <a:rPr lang="en-US" sz="1600" dirty="0" smtClean="0"/>
              <a:t>.</a:t>
            </a:r>
            <a:br>
              <a:rPr lang="en-US" sz="1600" dirty="0" smtClean="0"/>
            </a:br>
            <a:r>
              <a:rPr lang="en-US" sz="1600" dirty="0" smtClean="0"/>
              <a:t/>
            </a:r>
            <a:br>
              <a:rPr lang="en-US" sz="1600" dirty="0" smtClean="0"/>
            </a:br>
            <a:r>
              <a:rPr lang="en-US" sz="1600" dirty="0" err="1" smtClean="0"/>
              <a:t>c</a:t>
            </a:r>
            <a:r>
              <a:rPr lang="en-US" sz="1600" dirty="0" smtClean="0"/>
              <a:t>) Pi1 of eQTL and </a:t>
            </a:r>
            <a:r>
              <a:rPr lang="en-US" sz="1600" dirty="0" err="1" smtClean="0"/>
              <a:t>sQTL</a:t>
            </a:r>
            <a:r>
              <a:rPr lang="en-US" sz="1600" dirty="0" smtClean="0"/>
              <a:t> </a:t>
            </a:r>
            <a:r>
              <a:rPr lang="en-US" sz="1600" dirty="0" err="1" smtClean="0"/>
              <a:t>p</a:t>
            </a:r>
            <a:r>
              <a:rPr lang="en-US" sz="1600" dirty="0" smtClean="0"/>
              <a:t>-values for GWAS SNPs</a:t>
            </a: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endParaRPr lang="en-US" sz="1600" dirty="0"/>
          </a:p>
        </p:txBody>
      </p:sp>
      <p:sp>
        <p:nvSpPr>
          <p:cNvPr id="4" name="Rectangle 3"/>
          <p:cNvSpPr/>
          <p:nvPr/>
        </p:nvSpPr>
        <p:spPr>
          <a:xfrm>
            <a:off x="3858566" y="4589070"/>
            <a:ext cx="254000" cy="381000"/>
          </a:xfrm>
          <a:prstGeom prst="rect">
            <a:avLst/>
          </a:prstGeom>
          <a:solidFill>
            <a:schemeClr val="tx2">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Rectangle 4"/>
          <p:cNvSpPr/>
          <p:nvPr/>
        </p:nvSpPr>
        <p:spPr>
          <a:xfrm>
            <a:off x="4137966" y="4360470"/>
            <a:ext cx="254000" cy="609600"/>
          </a:xfrm>
          <a:prstGeom prst="rect">
            <a:avLst/>
          </a:prstGeom>
          <a:solidFill>
            <a:schemeClr val="accent3">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3858566" y="3776270"/>
            <a:ext cx="254000" cy="800100"/>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flipV="1">
            <a:off x="4645966" y="4792270"/>
            <a:ext cx="254000" cy="152400"/>
          </a:xfrm>
          <a:prstGeom prst="rect">
            <a:avLst/>
          </a:prstGeom>
          <a:solidFill>
            <a:schemeClr val="tx2">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p:cNvSpPr/>
          <p:nvPr/>
        </p:nvSpPr>
        <p:spPr>
          <a:xfrm>
            <a:off x="4912666" y="3954070"/>
            <a:ext cx="254000" cy="1028700"/>
          </a:xfrm>
          <a:prstGeom prst="rect">
            <a:avLst/>
          </a:prstGeom>
          <a:solidFill>
            <a:schemeClr val="accent3">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p:cNvSpPr/>
          <p:nvPr/>
        </p:nvSpPr>
        <p:spPr>
          <a:xfrm>
            <a:off x="4645966" y="4563670"/>
            <a:ext cx="254000" cy="215900"/>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5395266" y="4817670"/>
            <a:ext cx="254000" cy="165100"/>
          </a:xfrm>
          <a:prstGeom prst="rect">
            <a:avLst/>
          </a:prstGeom>
          <a:solidFill>
            <a:schemeClr val="tx2">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flipV="1">
            <a:off x="5674666" y="4982770"/>
            <a:ext cx="254000" cy="152400"/>
          </a:xfrm>
          <a:prstGeom prst="rect">
            <a:avLst/>
          </a:prstGeom>
          <a:solidFill>
            <a:schemeClr val="accent3">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p:nvSpPr>
        <p:spPr>
          <a:xfrm>
            <a:off x="5395266" y="4398570"/>
            <a:ext cx="254000" cy="406400"/>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TextBox 13"/>
          <p:cNvSpPr txBox="1"/>
          <p:nvPr/>
        </p:nvSpPr>
        <p:spPr>
          <a:xfrm>
            <a:off x="3662242" y="5324638"/>
            <a:ext cx="2450047" cy="369332"/>
          </a:xfrm>
          <a:prstGeom prst="rect">
            <a:avLst/>
          </a:prstGeom>
          <a:noFill/>
        </p:spPr>
        <p:txBody>
          <a:bodyPr wrap="none" rtlCol="0">
            <a:spAutoFit/>
          </a:bodyPr>
          <a:lstStyle/>
          <a:p>
            <a:r>
              <a:rPr lang="en-US" dirty="0" smtClean="0"/>
              <a:t>H3K27ac   </a:t>
            </a:r>
            <a:r>
              <a:rPr lang="en-US" dirty="0" err="1" smtClean="0"/>
              <a:t>PolII</a:t>
            </a:r>
            <a:r>
              <a:rPr lang="en-US" dirty="0" smtClean="0"/>
              <a:t>   DNase1</a:t>
            </a:r>
            <a:endParaRPr lang="en-US" dirty="0"/>
          </a:p>
        </p:txBody>
      </p:sp>
      <p:sp>
        <p:nvSpPr>
          <p:cNvPr id="15" name="TextBox 14"/>
          <p:cNvSpPr txBox="1"/>
          <p:nvPr/>
        </p:nvSpPr>
        <p:spPr>
          <a:xfrm>
            <a:off x="5827066" y="4360470"/>
            <a:ext cx="688034" cy="369332"/>
          </a:xfrm>
          <a:prstGeom prst="rect">
            <a:avLst/>
          </a:prstGeom>
          <a:noFill/>
        </p:spPr>
        <p:txBody>
          <a:bodyPr wrap="none" rtlCol="0">
            <a:spAutoFit/>
          </a:bodyPr>
          <a:lstStyle/>
          <a:p>
            <a:r>
              <a:rPr lang="en-US" dirty="0" smtClean="0"/>
              <a:t>etc….</a:t>
            </a:r>
            <a:endParaRPr lang="en-US" dirty="0"/>
          </a:p>
        </p:txBody>
      </p:sp>
      <p:cxnSp>
        <p:nvCxnSpPr>
          <p:cNvPr id="17" name="Straight Connector 16"/>
          <p:cNvCxnSpPr/>
          <p:nvPr/>
        </p:nvCxnSpPr>
        <p:spPr>
          <a:xfrm flipV="1">
            <a:off x="3662242" y="4957370"/>
            <a:ext cx="2852858" cy="127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19" name="Rectangle 18"/>
          <p:cNvSpPr/>
          <p:nvPr/>
        </p:nvSpPr>
        <p:spPr>
          <a:xfrm>
            <a:off x="665633" y="3712770"/>
            <a:ext cx="2453334" cy="1981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transcriptome QTLs (x1-3)</a:t>
            </a:r>
            <a:endParaRPr lang="en-US" dirty="0"/>
          </a:p>
        </p:txBody>
      </p:sp>
      <p:sp>
        <p:nvSpPr>
          <p:cNvPr id="18" name="Rectangle 17"/>
          <p:cNvSpPr/>
          <p:nvPr/>
        </p:nvSpPr>
        <p:spPr>
          <a:xfrm>
            <a:off x="3662242" y="3729429"/>
            <a:ext cx="2852858" cy="1964541"/>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1255184"/>
            <a:ext cx="6172200" cy="1524000"/>
          </a:xfrm>
        </p:spPr>
        <p:txBody>
          <a:bodyPr>
            <a:normAutofit fontScale="90000"/>
          </a:bodyPr>
          <a:lstStyle/>
          <a:p>
            <a:pPr algn="l"/>
            <a:r>
              <a:rPr lang="en-US" sz="1600" dirty="0" smtClean="0"/>
              <a:t>Figure 4 : Rare allelic effects</a:t>
            </a:r>
            <a:br>
              <a:rPr lang="en-US" sz="1600" dirty="0" smtClean="0"/>
            </a:br>
            <a:r>
              <a:rPr lang="en-US" sz="1600" dirty="0" smtClean="0"/>
              <a:t/>
            </a:r>
            <a:br>
              <a:rPr lang="en-US" sz="1600" dirty="0" smtClean="0"/>
            </a:br>
            <a:r>
              <a:rPr lang="en-US" sz="1600" dirty="0" smtClean="0"/>
              <a:t>a)</a:t>
            </a:r>
            <a:r>
              <a:rPr lang="en-US" sz="1600" dirty="0" smtClean="0"/>
              <a:t> Cumulative difference </a:t>
            </a:r>
            <a:r>
              <a:rPr lang="en-US" sz="1600" dirty="0" smtClean="0"/>
              <a:t>in allelic ratios between two individuals as a function </a:t>
            </a:r>
            <a:r>
              <a:rPr lang="en-US" sz="1600" dirty="0" smtClean="0"/>
              <a:t>of </a:t>
            </a:r>
            <a:r>
              <a:rPr lang="en-US" sz="1600" dirty="0" smtClean="0"/>
              <a:t>the population frequency of ASE events.</a:t>
            </a:r>
            <a:r>
              <a:rPr lang="en-US" sz="1600" dirty="0" smtClean="0"/>
              <a:t> For each individual pair, we selected ASE sites where </a:t>
            </a:r>
            <a:r>
              <a:rPr lang="en-US" sz="1600" dirty="0" smtClean="0"/>
              <a:t>the individuals are discordant for significant ASE, and calculated the proportional contribution of each site to the total allelic difference between the individual pair. This is plotted as a function of population frequency of the ASE event, which is a proxy for frequency of the regulatory event underlying the ASE. </a:t>
            </a:r>
            <a:r>
              <a:rPr lang="en-US" sz="1600" dirty="0" smtClean="0"/>
              <a:t>The </a:t>
            </a:r>
            <a:r>
              <a:rPr lang="en-US" sz="1600" dirty="0" smtClean="0"/>
              <a:t>thick lines show medians across all measured sample </a:t>
            </a:r>
            <a:r>
              <a:rPr lang="en-US" sz="1600" dirty="0" smtClean="0"/>
              <a:t>pairs from different continents (red) or form the same population (red), </a:t>
            </a:r>
            <a:r>
              <a:rPr lang="en-US" sz="1600" dirty="0" smtClean="0"/>
              <a:t>and the</a:t>
            </a:r>
            <a:r>
              <a:rPr lang="en-US" sz="1600" dirty="0" smtClean="0"/>
              <a:t> thin lines </a:t>
            </a:r>
            <a:r>
              <a:rPr lang="en-US" sz="1600" dirty="0" smtClean="0"/>
              <a:t>show a random selection of 25 individuals of</a:t>
            </a:r>
            <a:r>
              <a:rPr lang="en-US" sz="1600" dirty="0" smtClean="0"/>
              <a:t> </a:t>
            </a:r>
            <a:r>
              <a:rPr lang="en-US" sz="1600" dirty="0" smtClean="0"/>
              <a:t>individual pairs</a:t>
            </a:r>
            <a:r>
              <a:rPr lang="en-US" sz="1600" dirty="0" smtClean="0"/>
              <a:t>. </a:t>
            </a:r>
            <a:br>
              <a:rPr lang="en-US" sz="1600" dirty="0" smtClean="0"/>
            </a:br>
            <a:r>
              <a:rPr lang="en-US" sz="1600" dirty="0" smtClean="0"/>
              <a:t/>
            </a:r>
            <a:br>
              <a:rPr lang="en-US" sz="1600" dirty="0" smtClean="0"/>
            </a:br>
            <a:r>
              <a:rPr lang="en-US" sz="1600" dirty="0" err="1" smtClean="0"/>
              <a:t>b</a:t>
            </a:r>
            <a:r>
              <a:rPr lang="en-US" sz="1600" dirty="0" smtClean="0"/>
              <a:t>) Something about ASAS (a lot of analysis done, but unsure which is the best plot)</a:t>
            </a:r>
            <a:br>
              <a:rPr lang="en-US" sz="1600" dirty="0" smtClean="0"/>
            </a:br>
            <a:r>
              <a:rPr lang="en-US" sz="1600" dirty="0" smtClean="0"/>
              <a:t/>
            </a:r>
            <a:br>
              <a:rPr lang="en-US" sz="1600" dirty="0" smtClean="0"/>
            </a:br>
            <a:r>
              <a:rPr lang="en-US" sz="1600" dirty="0" err="1" smtClean="0"/>
              <a:t>c</a:t>
            </a:r>
            <a:r>
              <a:rPr lang="en-US" sz="1600" dirty="0" smtClean="0"/>
              <a:t>) Something about rare variant mapping</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endParaRPr lang="en-US" sz="1600" dirty="0"/>
          </a:p>
        </p:txBody>
      </p:sp>
      <p:pic>
        <p:nvPicPr>
          <p:cNvPr id="16" name="Picture 15" descr="disc_ind_cumdiff_indlines_means_ctrl_snpst_ceuyri.png"/>
          <p:cNvPicPr>
            <a:picLocks noChangeAspect="1"/>
          </p:cNvPicPr>
          <p:nvPr/>
        </p:nvPicPr>
        <p:blipFill>
          <a:blip r:embed="rId2"/>
          <a:stretch>
            <a:fillRect/>
          </a:stretch>
        </p:blipFill>
        <p:spPr>
          <a:xfrm>
            <a:off x="736921" y="3175001"/>
            <a:ext cx="2933700" cy="2095500"/>
          </a:xfrm>
          <a:prstGeom prst="rect">
            <a:avLst/>
          </a:prstGeom>
        </p:spPr>
      </p:pic>
      <p:sp>
        <p:nvSpPr>
          <p:cNvPr id="19" name="Rectangle 18"/>
          <p:cNvSpPr/>
          <p:nvPr/>
        </p:nvSpPr>
        <p:spPr>
          <a:xfrm>
            <a:off x="863600" y="5359401"/>
            <a:ext cx="2692721" cy="1536929"/>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ASAS</a:t>
            </a:r>
            <a:endParaRPr lang="en-US" dirty="0"/>
          </a:p>
        </p:txBody>
      </p:sp>
      <p:sp>
        <p:nvSpPr>
          <p:cNvPr id="5" name="Rectangle 4"/>
          <p:cNvSpPr/>
          <p:nvPr/>
        </p:nvSpPr>
        <p:spPr>
          <a:xfrm>
            <a:off x="863600" y="7251471"/>
            <a:ext cx="2692721" cy="1536929"/>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Rare variant mapping</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1636184"/>
            <a:ext cx="6172200" cy="1524000"/>
          </a:xfrm>
        </p:spPr>
        <p:txBody>
          <a:bodyPr>
            <a:normAutofit fontScale="90000"/>
          </a:bodyPr>
          <a:lstStyle/>
          <a:p>
            <a:pPr algn="l"/>
            <a:r>
              <a:rPr lang="en-US" sz="1600" dirty="0" smtClean="0"/>
              <a:t>Figure 5: Transcriptome effects of loss-of-function variants.</a:t>
            </a:r>
            <a:br>
              <a:rPr lang="en-US" sz="1600" dirty="0" smtClean="0"/>
            </a:br>
            <a:r>
              <a:rPr lang="en-US" sz="1600" dirty="0" smtClean="0"/>
              <a:t/>
            </a:r>
            <a:br>
              <a:rPr lang="en-US" sz="1600" dirty="0" smtClean="0"/>
            </a:br>
            <a:r>
              <a:rPr lang="en-US" sz="1600" dirty="0" smtClean="0"/>
              <a:t>a) Allele-specific expression in premature stop variants. Variants are on the x-axis sorted by derived allele frequency, and the derived allele ratio is shown on the y-axis, with dots showing the median and vertical lines the range of derived allele ratio all the samples with the variant.</a:t>
            </a:r>
            <a:r>
              <a:rPr lang="en-US" sz="1600" dirty="0" smtClean="0"/>
              <a:t/>
            </a:r>
            <a:br>
              <a:rPr lang="en-US" sz="1600" dirty="0" smtClean="0"/>
            </a:br>
            <a:r>
              <a:rPr lang="en-US" sz="1600" dirty="0" smtClean="0"/>
              <a:t/>
            </a:r>
            <a:br>
              <a:rPr lang="en-US" sz="1600" dirty="0" smtClean="0"/>
            </a:br>
            <a:r>
              <a:rPr lang="en-US" sz="1600" dirty="0" smtClean="0"/>
              <a:t>INTEGRATE B and C about predicting splice effects</a:t>
            </a:r>
            <a:br>
              <a:rPr lang="en-US" sz="1600" dirty="0" smtClean="0"/>
            </a:br>
            <a:r>
              <a:rPr lang="en-US" sz="1600" dirty="0" err="1" smtClean="0"/>
              <a:t>b</a:t>
            </a:r>
            <a:r>
              <a:rPr lang="en-US" sz="1600" dirty="0" smtClean="0"/>
              <a:t>) </a:t>
            </a:r>
            <a:r>
              <a:rPr lang="en-US" sz="1600" dirty="0" smtClean="0"/>
              <a:t>Effect of variants on </a:t>
            </a:r>
            <a:r>
              <a:rPr lang="en-US" sz="1600" dirty="0" err="1" smtClean="0"/>
              <a:t>RNAseq</a:t>
            </a:r>
            <a:r>
              <a:rPr lang="en-US" sz="1600" dirty="0" smtClean="0"/>
              <a:t> splice junction quantifications as a function of their distance from the exon-</a:t>
            </a:r>
            <a:r>
              <a:rPr lang="en-US" sz="1600" dirty="0" err="1" smtClean="0"/>
              <a:t>intron</a:t>
            </a:r>
            <a:r>
              <a:rPr lang="en-US" sz="1600" dirty="0" smtClean="0"/>
              <a:t> border </a:t>
            </a:r>
            <a:r>
              <a:rPr lang="en-US" sz="1600" dirty="0" smtClean="0"/>
              <a:t>for </a:t>
            </a:r>
            <a:r>
              <a:rPr lang="en-US" sz="1600" dirty="0" smtClean="0"/>
              <a:t>donor sites and acceptor </a:t>
            </a:r>
            <a:r>
              <a:rPr lang="en-US" sz="1600" dirty="0" smtClean="0"/>
              <a:t>sites</a:t>
            </a:r>
            <a:r>
              <a:rPr lang="en-US" sz="1600" dirty="0" smtClean="0"/>
              <a:t>.</a:t>
            </a:r>
            <a:r>
              <a:rPr lang="en-US" sz="1600" dirty="0" smtClean="0"/>
              <a:t/>
            </a:r>
            <a:br>
              <a:rPr lang="en-US" sz="1600" dirty="0" smtClean="0"/>
            </a:br>
            <a:r>
              <a:rPr lang="en-US" sz="1600" dirty="0" err="1" smtClean="0"/>
              <a:t>c</a:t>
            </a:r>
            <a:r>
              <a:rPr lang="en-US" sz="1600" dirty="0" smtClean="0"/>
              <a:t>) Exon inclusion score of exons that harbor variants predicted to destroy the splice motif. Only exons that show some alternative splicing in this dataset (0.2 &lt; mean inclusion score &lt; 0.8) are included</a:t>
            </a:r>
            <a:r>
              <a:rPr lang="en-US" sz="1600" dirty="0" smtClean="0"/>
              <a:t>.</a:t>
            </a:r>
            <a:br>
              <a:rPr lang="en-US" sz="1600" dirty="0" smtClean="0"/>
            </a:br>
            <a:r>
              <a:rPr lang="en-US" sz="1600" dirty="0" smtClean="0"/>
              <a:t/>
            </a:r>
            <a:br>
              <a:rPr lang="en-US" sz="1600" dirty="0" smtClean="0"/>
            </a:br>
            <a:r>
              <a:rPr lang="en-US" sz="1600" dirty="0" err="1" smtClean="0"/>
              <a:t>d</a:t>
            </a:r>
            <a:r>
              <a:rPr lang="en-US" sz="1600" dirty="0" smtClean="0"/>
              <a:t>)</a:t>
            </a:r>
            <a:r>
              <a:rPr lang="en-US" sz="1600" dirty="0" smtClean="0"/>
              <a:t> </a:t>
            </a:r>
            <a:r>
              <a:rPr lang="en-US" sz="1400" dirty="0" smtClean="0"/>
              <a:t>Compensation </a:t>
            </a:r>
            <a:r>
              <a:rPr lang="en-US" sz="1400" dirty="0" smtClean="0"/>
              <a:t>of loss-of-function </a:t>
            </a:r>
            <a:r>
              <a:rPr lang="en-US" sz="1400" dirty="0" smtClean="0"/>
              <a:t>variants: NMD </a:t>
            </a:r>
            <a:r>
              <a:rPr lang="en-US" sz="1400" dirty="0" smtClean="0"/>
              <a:t>often doesn’t lead to decreased expression</a:t>
            </a:r>
            <a:r>
              <a:rPr lang="en-US" sz="1400" dirty="0" smtClean="0"/>
              <a:t/>
            </a:r>
            <a:br>
              <a:rPr lang="en-US" sz="1400" dirty="0" smtClean="0"/>
            </a:br>
            <a:r>
              <a:rPr lang="en-US" sz="1600" dirty="0" smtClean="0"/>
              <a:t/>
            </a:r>
            <a:br>
              <a:rPr lang="en-US" sz="1600" dirty="0" smtClean="0"/>
            </a:br>
            <a:r>
              <a:rPr lang="en-US" sz="1600" dirty="0" smtClean="0"/>
              <a:t/>
            </a:r>
            <a:br>
              <a:rPr lang="en-US" sz="1600" dirty="0" smtClean="0"/>
            </a:br>
            <a:endParaRPr lang="en-US" sz="1600" dirty="0"/>
          </a:p>
        </p:txBody>
      </p:sp>
      <p:pic>
        <p:nvPicPr>
          <p:cNvPr id="6" name="Picture 5" descr="ase_snp_derratio_ranges_PREMATURESTOP.pdf"/>
          <p:cNvPicPr>
            <a:picLocks noChangeAspect="1"/>
          </p:cNvPicPr>
          <p:nvPr/>
        </p:nvPicPr>
        <mc:AlternateContent>
          <mc:Choice xmlns:ma="http://schemas.microsoft.com/office/mac/drawingml/2008/main" Requires="ma">
            <p:blipFill>
              <a:blip r:embed="rId2"/>
              <a:stretch>
                <a:fillRect/>
              </a:stretch>
            </p:blipFill>
          </mc:Choice>
          <mc:Fallback>
            <p:blipFill>
              <a:blip r:embed="rId3"/>
              <a:stretch>
                <a:fillRect/>
              </a:stretch>
            </p:blipFill>
          </mc:Fallback>
        </mc:AlternateContent>
        <p:spPr>
          <a:xfrm>
            <a:off x="292100" y="3883234"/>
            <a:ext cx="2222500" cy="2428665"/>
          </a:xfrm>
          <a:prstGeom prst="rect">
            <a:avLst/>
          </a:prstGeom>
        </p:spPr>
      </p:pic>
      <p:pic>
        <p:nvPicPr>
          <p:cNvPr id="10" name="Picture 9" descr="lofgeuvadis12092012MRivas_Page_9.png"/>
          <p:cNvPicPr>
            <a:picLocks noChangeAspect="1"/>
          </p:cNvPicPr>
          <p:nvPr/>
        </p:nvPicPr>
        <p:blipFill>
          <a:blip r:embed="rId4"/>
          <a:srcRect l="2076" t="10792" r="54667" b="56660"/>
          <a:stretch>
            <a:fillRect/>
          </a:stretch>
        </p:blipFill>
        <p:spPr>
          <a:xfrm>
            <a:off x="3396162" y="3667335"/>
            <a:ext cx="2105732" cy="1494158"/>
          </a:xfrm>
          <a:prstGeom prst="rect">
            <a:avLst/>
          </a:prstGeom>
        </p:spPr>
      </p:pic>
      <p:pic>
        <p:nvPicPr>
          <p:cNvPr id="11" name="Picture 10" descr="lofgeuvadis12092012MRivas_Page_9.png"/>
          <p:cNvPicPr>
            <a:picLocks noChangeAspect="1"/>
          </p:cNvPicPr>
          <p:nvPr/>
        </p:nvPicPr>
        <p:blipFill>
          <a:blip r:embed="rId4"/>
          <a:srcRect l="48439" t="10792" b="59358"/>
          <a:stretch>
            <a:fillRect/>
          </a:stretch>
        </p:blipFill>
        <p:spPr>
          <a:xfrm rot="10800000">
            <a:off x="3396160" y="5139248"/>
            <a:ext cx="2039440" cy="1494159"/>
          </a:xfrm>
          <a:prstGeom prst="rect">
            <a:avLst/>
          </a:prstGeom>
        </p:spPr>
      </p:pic>
      <p:sp>
        <p:nvSpPr>
          <p:cNvPr id="15" name="Rectangle 14"/>
          <p:cNvSpPr/>
          <p:nvPr/>
        </p:nvSpPr>
        <p:spPr>
          <a:xfrm>
            <a:off x="3472359" y="7128659"/>
            <a:ext cx="2242707" cy="148194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NMD compensation</a:t>
            </a:r>
            <a:endParaRPr lang="en-US" dirty="0"/>
          </a:p>
        </p:txBody>
      </p:sp>
      <p:pic>
        <p:nvPicPr>
          <p:cNvPr id="8" name="Picture 7" descr="splice_score.pdf"/>
          <p:cNvPicPr>
            <a:picLocks noChangeAspect="1"/>
          </p:cNvPicPr>
          <p:nvPr/>
        </p:nvPicPr>
        <mc:AlternateContent>
          <mc:Choice xmlns:ma="http://schemas.microsoft.com/office/mac/drawingml/2008/main" Requires="ma">
            <p:blipFill>
              <a:blip r:embed="rId5"/>
              <a:srcRect l="9258" t="21438" r="37032" b="13101"/>
              <a:stretch>
                <a:fillRect/>
              </a:stretch>
            </p:blipFill>
          </mc:Choice>
          <mc:Fallback>
            <p:blipFill>
              <a:blip r:embed="rId6"/>
              <a:srcRect l="9258" t="21438" r="37032" b="13101"/>
              <a:stretch>
                <a:fillRect/>
              </a:stretch>
            </p:blipFill>
          </mc:Fallback>
        </mc:AlternateContent>
        <p:spPr>
          <a:xfrm>
            <a:off x="292100" y="6633408"/>
            <a:ext cx="2723521" cy="2143727"/>
          </a:xfrm>
          <a:prstGeom prst="rect">
            <a:avLst/>
          </a:prstGeom>
        </p:spPr>
      </p:pic>
      <p:sp>
        <p:nvSpPr>
          <p:cNvPr id="9" name="TextBox 8"/>
          <p:cNvSpPr txBox="1"/>
          <p:nvPr/>
        </p:nvSpPr>
        <p:spPr>
          <a:xfrm>
            <a:off x="1580033" y="6851660"/>
            <a:ext cx="1244213" cy="553998"/>
          </a:xfrm>
          <a:prstGeom prst="rect">
            <a:avLst/>
          </a:prstGeom>
          <a:noFill/>
        </p:spPr>
        <p:txBody>
          <a:bodyPr wrap="none" rtlCol="0">
            <a:spAutoFit/>
          </a:bodyPr>
          <a:lstStyle/>
          <a:p>
            <a:r>
              <a:rPr lang="en-US" sz="1000" dirty="0" smtClean="0"/>
              <a:t>green: alt/alt </a:t>
            </a:r>
            <a:r>
              <a:rPr lang="en-US" sz="1000" dirty="0" err="1" smtClean="0"/>
              <a:t>homoz</a:t>
            </a:r>
            <a:endParaRPr lang="en-US" sz="1000" dirty="0" smtClean="0"/>
          </a:p>
          <a:p>
            <a:r>
              <a:rPr lang="en-US" sz="1000" dirty="0" smtClean="0"/>
              <a:t>ref: ref/alt</a:t>
            </a:r>
          </a:p>
          <a:p>
            <a:r>
              <a:rPr lang="en-US" sz="1000" dirty="0" smtClean="0"/>
              <a:t>blue: ref/ref </a:t>
            </a:r>
            <a:r>
              <a:rPr lang="en-US" sz="1000" dirty="0" err="1" smtClean="0"/>
              <a:t>homoz</a:t>
            </a:r>
            <a:endParaRPr lang="en-US" sz="10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10284</TotalTime>
  <Words>1204</Words>
  <Application>Microsoft Macintosh PowerPoint</Application>
  <PresentationFormat>On-screen Show (4:3)</PresentationFormat>
  <Paragraphs>111</Paragraphs>
  <Slides>8</Slides>
  <Notes>0</Notes>
  <HiddenSlides>0</HiddenSlides>
  <MMClips>0</MMClips>
  <ScaleCrop>false</ScaleCrop>
  <HeadingPairs>
    <vt:vector size="4" baseType="variant">
      <vt:variant>
        <vt:lpstr>Design Template</vt:lpstr>
      </vt:variant>
      <vt:variant>
        <vt:i4>1</vt:i4>
      </vt:variant>
      <vt:variant>
        <vt:lpstr>Slide Titles</vt:lpstr>
      </vt:variant>
      <vt:variant>
        <vt:i4>8</vt:i4>
      </vt:variant>
    </vt:vector>
  </HeadingPairs>
  <TitlesOfParts>
    <vt:vector size="9" baseType="lpstr">
      <vt:lpstr>Office Theme</vt:lpstr>
      <vt:lpstr>Geuvadis main paper  figures &amp; tables</vt:lpstr>
      <vt:lpstr>Slide 2</vt:lpstr>
      <vt:lpstr>Table 1: Statistics of the data for the nonredundant QC-passed samples - 462 for mRNA, 452 for miRNA. </vt:lpstr>
      <vt:lpstr>Figure 1: Correlation of replicate samples based on mRNA and miRNA gene quantifications. The quantifications have been normalized for the total number of mapped reads; see Supplementary Figure x for correlations after further regression of synthetic covariates that reduces lab effects further (or should we include that figure here?).    </vt:lpstr>
      <vt:lpstr>Figure 2: Transcriptome variation.  a) Number of genes quantified in the total sample set as a function of sequenced samples for nonredundant 462 individuals (green) and for 5 replicate samples sequences 8 times each (blue). The order in which the individuals are added has been permuted x times; the thick lines show the median and the shaded areas show the minimum and maximum across permutations.  c) Some particularly cool transcriptome feature  d) miRNA-mRNA interactions  </vt:lpstr>
      <vt:lpstr>Figure 3. Transcriptome QTLs.  a) Something to illustrate tQTLs. Or a table?  b) Enrichment of eQTL and sQTL putative causal variants in functional annotations relative to a matched null distribution (see supplementary methods). eQTLs have been divided to those increasing (dark blue) and decreasing (light blue) expression. sQTLs are shown in green.  c) Pi1 of eQTL and sQTL p-values for GWAS SNPs     </vt:lpstr>
      <vt:lpstr>Figure 4 : Rare allelic effects  a) Cumulative difference in allelic ratios between two individuals as a function of the population frequency of ASE events. For each individual pair, we selected ASE sites where the individuals are discordant for significant ASE, and calculated the proportional contribution of each site to the total allelic difference between the individual pair. This is plotted as a function of population frequency of the ASE event, which is a proxy for frequency of the regulatory event underlying the ASE. The thick lines show medians across all measured sample pairs from different continents (red) or form the same population (red), and the thin lines show a random selection of 25 individuals of individual pairs.   b) Something about ASAS (a lot of analysis done, but unsure which is the best plot)  c) Something about rare variant mapping    </vt:lpstr>
      <vt:lpstr>Figure 5: Transcriptome effects of loss-of-function variants.  a) Allele-specific expression in premature stop variants. Variants are on the x-axis sorted by derived allele frequency, and the derived allele ratio is shown on the y-axis, with dots showing the median and vertical lines the range of derived allele ratio all the samples with the variant.  INTEGRATE B and C about predicting splice effects b) Effect of variants on RNAseq splice junction quantifications as a function of their distance from the exon-intron border for donor sites and acceptor sites. c) Exon inclusion score of exons that harbor variants predicted to destroy the splice motif. Only exons that show some alternative splicing in this dataset (0.2 &lt; mean inclusion score &lt; 0.8) are included.  d) Compensation of loss-of-function variants: NMD often doesn’t lead to decreased expression   </vt:lpstr>
    </vt:vector>
  </TitlesOfParts>
  <Manager/>
  <Company>CMU</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Geuvadis main paper  figures &amp; tables</dc:title>
  <dc:subject/>
  <dc:creator>Tuuli Lappalainen</dc:creator>
  <cp:keywords/>
  <dc:description/>
  <cp:lastModifiedBy>Tuuli Lappalainen</cp:lastModifiedBy>
  <cp:revision>10</cp:revision>
  <dcterms:created xsi:type="dcterms:W3CDTF">2012-10-03T09:50:00Z</dcterms:created>
  <dcterms:modified xsi:type="dcterms:W3CDTF">2012-10-09T22:28:06Z</dcterms:modified>
  <cp:category/>
</cp:coreProperties>
</file>