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xml" ContentType="application/vnd.openxmlformats-officedocument.presentationml.slideLayout+xml"/>
  <Default Extension="png" ContentType="image/png"/>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Default Extension="pdf" ContentType="application/pdf"/>
  <Override PartName="/ppt/slides/slide6.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rels" ContentType="application/vnd.openxmlformats-package.relationships+xml"/>
  <Override PartName="/ppt/tableStyles.xml" ContentType="application/vnd.openxmlformats-officedocument.presentationml.tableStyles+xml"/>
  <Override PartName="/ppt/slideLayouts/slideLayout4.xml" ContentType="application/vnd.openxmlformats-officedocument.presentationml.slideLayout+xml"/>
  <Override PartName="/ppt/theme/theme1.xml" ContentType="application/vnd.openxmlformats-officedocument.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3" r:id="rId6"/>
    <p:sldId id="264" r:id="rId7"/>
    <p:sldId id="265" r:id="rId8"/>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p:scale>
          <a:sx n="100" d="100"/>
          <a:sy n="100" d="100"/>
        </p:scale>
        <p:origin x="-1744" y="960"/>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EC6620-315A-0444-96E0-91F1FE3747B6}" type="datetimeFigureOut">
              <a:rPr lang="en-US" smtClean="0"/>
              <a:t>9/26/12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D8481-9EEE-6F40-9DFE-2DEC93F101C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C6620-315A-0444-96E0-91F1FE3747B6}" type="datetimeFigureOut">
              <a:rPr lang="en-US" smtClean="0"/>
              <a:t>9/26/12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D8481-9EEE-6F40-9DFE-2DEC93F101C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C6620-315A-0444-96E0-91F1FE3747B6}" type="datetimeFigureOut">
              <a:rPr lang="en-US" smtClean="0"/>
              <a:t>9/26/12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D8481-9EEE-6F40-9DFE-2DEC93F101C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C6620-315A-0444-96E0-91F1FE3747B6}" type="datetimeFigureOut">
              <a:rPr lang="en-US" smtClean="0"/>
              <a:t>9/26/12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D8481-9EEE-6F40-9DFE-2DEC93F101C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EC6620-315A-0444-96E0-91F1FE3747B6}" type="datetimeFigureOut">
              <a:rPr lang="en-US" smtClean="0"/>
              <a:t>9/26/12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D8481-9EEE-6F40-9DFE-2DEC93F101C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EC6620-315A-0444-96E0-91F1FE3747B6}" type="datetimeFigureOut">
              <a:rPr lang="en-US" smtClean="0"/>
              <a:t>9/26/12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7D8481-9EEE-6F40-9DFE-2DEC93F101C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EC6620-315A-0444-96E0-91F1FE3747B6}" type="datetimeFigureOut">
              <a:rPr lang="en-US" smtClean="0"/>
              <a:t>9/26/12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7D8481-9EEE-6F40-9DFE-2DEC93F101C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EC6620-315A-0444-96E0-91F1FE3747B6}" type="datetimeFigureOut">
              <a:rPr lang="en-US" smtClean="0"/>
              <a:t>9/26/12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7D8481-9EEE-6F40-9DFE-2DEC93F101C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C6620-315A-0444-96E0-91F1FE3747B6}" type="datetimeFigureOut">
              <a:rPr lang="en-US" smtClean="0"/>
              <a:t>9/26/12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7D8481-9EEE-6F40-9DFE-2DEC93F101C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EC6620-315A-0444-96E0-91F1FE3747B6}" type="datetimeFigureOut">
              <a:rPr lang="en-US" smtClean="0"/>
              <a:t>9/26/12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7D8481-9EEE-6F40-9DFE-2DEC93F101C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EC6620-315A-0444-96E0-91F1FE3747B6}" type="datetimeFigureOut">
              <a:rPr lang="en-US" smtClean="0"/>
              <a:t>9/26/12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7D8481-9EEE-6F40-9DFE-2DEC93F101C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DEC6620-315A-0444-96E0-91F1FE3747B6}" type="datetimeFigureOut">
              <a:rPr lang="en-US" smtClean="0"/>
              <a:t>9/26/12</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377D8481-9EEE-6F40-9DFE-2DEC93F101C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df"/><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6.pd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154008"/>
            <a:ext cx="5829300" cy="1960033"/>
          </a:xfrm>
        </p:spPr>
        <p:txBody>
          <a:bodyPr/>
          <a:lstStyle/>
          <a:p>
            <a:pPr algn="l"/>
            <a:r>
              <a:rPr lang="en-US" dirty="0" err="1" smtClean="0"/>
              <a:t>Geuvadis</a:t>
            </a:r>
            <a:r>
              <a:rPr lang="en-US" dirty="0" smtClean="0"/>
              <a:t> main paper </a:t>
            </a:r>
            <a:br>
              <a:rPr lang="en-US" dirty="0" smtClean="0"/>
            </a:br>
            <a:r>
              <a:rPr lang="en-US" dirty="0" smtClean="0"/>
              <a:t>figures &amp; tables</a:t>
            </a:r>
            <a:endParaRPr lang="en-US" dirty="0"/>
          </a:p>
        </p:txBody>
      </p:sp>
      <p:sp>
        <p:nvSpPr>
          <p:cNvPr id="3" name="Subtitle 2"/>
          <p:cNvSpPr>
            <a:spLocks noGrp="1"/>
          </p:cNvSpPr>
          <p:nvPr>
            <p:ph type="subTitle" idx="1"/>
          </p:nvPr>
        </p:nvSpPr>
        <p:spPr>
          <a:xfrm>
            <a:off x="599675" y="4769664"/>
            <a:ext cx="4800600" cy="2336800"/>
          </a:xfrm>
        </p:spPr>
        <p:txBody>
          <a:bodyPr>
            <a:normAutofit/>
          </a:bodyPr>
          <a:lstStyle/>
          <a:p>
            <a:pPr algn="l"/>
            <a:r>
              <a:rPr lang="en-US" dirty="0" smtClean="0"/>
              <a:t>TL September 26</a:t>
            </a:r>
          </a:p>
          <a:p>
            <a:pPr algn="l"/>
            <a:r>
              <a:rPr lang="en-US" dirty="0" smtClean="0"/>
              <a:t>Very preliminary!</a:t>
            </a:r>
          </a:p>
          <a:p>
            <a:pPr algn="l"/>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600" dirty="0" smtClean="0"/>
              <a:t>Table 1: </a:t>
            </a:r>
            <a:r>
              <a:rPr lang="en-US" sz="1600" b="0" i="0" dirty="0" smtClean="0">
                <a:solidFill>
                  <a:srgbClr val="000000"/>
                </a:solidFill>
                <a:latin typeface="Verdana"/>
                <a:ea typeface="Verdana"/>
                <a:cs typeface="Verdana"/>
              </a:rPr>
              <a:t>Statistics for the nonredundant QC-passed samples(462 for mRNA, 452 for </a:t>
            </a:r>
            <a:r>
              <a:rPr lang="en-US" sz="1600" b="0" i="0" dirty="0" err="1" smtClean="0">
                <a:solidFill>
                  <a:srgbClr val="000000"/>
                </a:solidFill>
                <a:latin typeface="Verdana"/>
                <a:ea typeface="Verdana"/>
                <a:cs typeface="Verdana"/>
              </a:rPr>
              <a:t>miRNA</a:t>
            </a:r>
            <a:r>
              <a:rPr lang="en-US" sz="1600" b="0" i="0" dirty="0" smtClean="0">
                <a:solidFill>
                  <a:srgbClr val="000000"/>
                </a:solidFill>
                <a:latin typeface="Verdana"/>
                <a:ea typeface="Verdana"/>
                <a:cs typeface="Verdana"/>
              </a:rPr>
              <a:t>)</a:t>
            </a:r>
            <a:endParaRPr lang="en-US" sz="1600" dirty="0"/>
          </a:p>
        </p:txBody>
      </p:sp>
      <p:graphicFrame>
        <p:nvGraphicFramePr>
          <p:cNvPr id="5" name="Table 4"/>
          <p:cNvGraphicFramePr>
            <a:graphicFrameLocks noGrp="1"/>
          </p:cNvGraphicFramePr>
          <p:nvPr/>
        </p:nvGraphicFramePr>
        <p:xfrm>
          <a:off x="731136" y="2029798"/>
          <a:ext cx="5372100" cy="2875008"/>
        </p:xfrm>
        <a:graphic>
          <a:graphicData uri="http://schemas.openxmlformats.org/drawingml/2006/table">
            <a:tbl>
              <a:tblPr/>
              <a:tblGrid>
                <a:gridCol w="1887494"/>
                <a:gridCol w="1393843"/>
                <a:gridCol w="938907"/>
                <a:gridCol w="1151856"/>
              </a:tblGrid>
              <a:tr h="263611">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none" strike="noStrike" dirty="0">
                          <a:latin typeface="Verdana"/>
                        </a:rPr>
                        <a:t>Median (min-max) per  individual</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none" strike="noStrike" dirty="0" smtClean="0">
                          <a:latin typeface="Verdana"/>
                        </a:rPr>
                        <a:t>Total</a:t>
                      </a:r>
                      <a:endParaRPr lang="en-US" sz="1000" b="1"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none" strike="noStrike">
                          <a:latin typeface="Verdana"/>
                        </a:rPr>
                        <a:t>cis-tQTLs / signf AS 1</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a:latin typeface="Verdana"/>
                        </a:rPr>
                        <a:t>Total mRNA reads</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NA</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a:latin typeface="Verdana"/>
                        </a:rPr>
                        <a:t>QC-passed mRNA reads 2</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NA</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a:latin typeface="Verdana"/>
                        </a:rPr>
                        <a:t>Genes 3</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14779</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7924</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a:latin typeface="Verdana"/>
                        </a:rPr>
                        <a:t>Exons 3</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141951</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a:latin typeface="Verdana"/>
                        </a:rPr>
                        <a:t>Transcripts 3</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a:latin typeface="Verdana"/>
                        </a:rPr>
                        <a:t>Splicing events</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a:latin typeface="Verdana"/>
                        </a:rPr>
                        <a:t>Soft splicing events</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a:latin typeface="Verdana"/>
                        </a:rPr>
                        <a:t>Fusion genes</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611">
                <a:tc>
                  <a:txBody>
                    <a:bodyPr/>
                    <a:lstStyle/>
                    <a:p>
                      <a:pPr algn="l" fontAlgn="b"/>
                      <a:r>
                        <a:rPr lang="en-US" sz="1000" b="0" i="0" u="none" strike="noStrike">
                          <a:latin typeface="Verdana"/>
                        </a:rPr>
                        <a:t>Novel transcriptionally active regions</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a:latin typeface="Verdana"/>
                        </a:rPr>
                        <a:t>RNA edited sites</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a:latin typeface="Verdana"/>
                        </a:rPr>
                        <a:t>ASE sites 4</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a:latin typeface="Verdana"/>
                        </a:rPr>
                        <a:t>ASAS sites 5</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a:latin typeface="Verdana"/>
                        </a:rPr>
                        <a:t>Total miRNA reads</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NA</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a:latin typeface="Verdana"/>
                        </a:rPr>
                        <a:t>QC-passed miRNA reads</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NA</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a:latin typeface="Verdana"/>
                        </a:rPr>
                        <a:t>miRNA genes</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611010" y="5166290"/>
            <a:ext cx="5372100" cy="1200329"/>
          </a:xfrm>
          <a:prstGeom prst="rect">
            <a:avLst/>
          </a:prstGeom>
          <a:noFill/>
        </p:spPr>
        <p:txBody>
          <a:bodyPr wrap="square" rtlCol="0">
            <a:spAutoFit/>
          </a:bodyPr>
          <a:lstStyle/>
          <a:p>
            <a:r>
              <a:rPr lang="en-US" sz="1200" b="0" i="0" dirty="0" smtClean="0">
                <a:solidFill>
                  <a:srgbClr val="000000"/>
                </a:solidFill>
                <a:latin typeface="Verdana"/>
                <a:ea typeface="Verdana"/>
                <a:cs typeface="Verdana"/>
              </a:rPr>
              <a:t>1 Nonredundant count of </a:t>
            </a:r>
            <a:r>
              <a:rPr lang="en-US" sz="1200" b="0" i="0" dirty="0" err="1" smtClean="0">
                <a:solidFill>
                  <a:srgbClr val="000000"/>
                </a:solidFill>
                <a:latin typeface="Verdana"/>
                <a:ea typeface="Verdana"/>
                <a:cs typeface="Verdana"/>
              </a:rPr>
              <a:t>tQTLs</a:t>
            </a:r>
            <a:r>
              <a:rPr lang="en-US" sz="1200" b="0" i="0" dirty="0" smtClean="0">
                <a:solidFill>
                  <a:srgbClr val="000000"/>
                </a:solidFill>
                <a:latin typeface="Verdana"/>
                <a:ea typeface="Verdana"/>
                <a:cs typeface="Verdana"/>
              </a:rPr>
              <a:t> in EUR+YRI</a:t>
            </a:r>
          </a:p>
          <a:p>
            <a:r>
              <a:rPr lang="en-US" sz="1200" b="0" i="0" dirty="0" smtClean="0">
                <a:solidFill>
                  <a:srgbClr val="000000"/>
                </a:solidFill>
                <a:latin typeface="Verdana"/>
                <a:ea typeface="Verdana"/>
                <a:cs typeface="Verdana"/>
              </a:rPr>
              <a:t>2 Unique mapping with number of mismatches &lt;=6</a:t>
            </a:r>
          </a:p>
          <a:p>
            <a:r>
              <a:rPr lang="en-US" sz="1200" b="0" i="0" dirty="0" smtClean="0">
                <a:solidFill>
                  <a:srgbClr val="000000"/>
                </a:solidFill>
                <a:latin typeface="Verdana"/>
                <a:ea typeface="Verdana"/>
                <a:cs typeface="Verdana"/>
              </a:rPr>
              <a:t>3 Individual: &gt;0 reads, across samples: &gt;0 in &gt;50% of samples</a:t>
            </a:r>
          </a:p>
          <a:p>
            <a:r>
              <a:rPr lang="en-US" sz="1200" dirty="0" smtClean="0">
                <a:solidFill>
                  <a:srgbClr val="000000"/>
                </a:solidFill>
                <a:latin typeface="Verdana"/>
                <a:ea typeface="Verdana"/>
                <a:cs typeface="Verdana"/>
              </a:rPr>
              <a:t>4 &gt;=16 reads, significant: </a:t>
            </a:r>
            <a:r>
              <a:rPr lang="en-US" sz="1200" dirty="0" err="1" smtClean="0">
                <a:solidFill>
                  <a:srgbClr val="000000"/>
                </a:solidFill>
                <a:latin typeface="Verdana"/>
                <a:ea typeface="Verdana"/>
                <a:cs typeface="Verdana"/>
              </a:rPr>
              <a:t>p</a:t>
            </a:r>
            <a:r>
              <a:rPr lang="en-US" sz="1200" dirty="0" smtClean="0">
                <a:solidFill>
                  <a:srgbClr val="000000"/>
                </a:solidFill>
                <a:latin typeface="Verdana"/>
                <a:ea typeface="Verdana"/>
                <a:cs typeface="Verdana"/>
              </a:rPr>
              <a:t>&lt;0.005</a:t>
            </a:r>
          </a:p>
          <a:p>
            <a:r>
              <a:rPr lang="en-US" sz="1200" dirty="0">
                <a:solidFill>
                  <a:srgbClr val="000000"/>
                </a:solidFill>
                <a:latin typeface="Verdana"/>
                <a:ea typeface="Verdana"/>
                <a:cs typeface="Verdana"/>
              </a:rPr>
              <a:t>5</a:t>
            </a:r>
            <a:r>
              <a:rPr lang="en-US" sz="1200" dirty="0" smtClean="0">
                <a:solidFill>
                  <a:srgbClr val="000000"/>
                </a:solidFill>
                <a:latin typeface="Verdana"/>
                <a:ea typeface="Verdana"/>
                <a:cs typeface="Verdana"/>
              </a:rPr>
              <a:t> &gt;=20 total reads, &gt;=10 reads per allele, significant: </a:t>
            </a:r>
            <a:r>
              <a:rPr lang="en-US" sz="1200" dirty="0" err="1" smtClean="0">
                <a:solidFill>
                  <a:srgbClr val="000000"/>
                </a:solidFill>
                <a:latin typeface="Verdana"/>
                <a:ea typeface="Verdana"/>
                <a:cs typeface="Verdana"/>
              </a:rPr>
              <a:t>p</a:t>
            </a:r>
            <a:r>
              <a:rPr lang="en-US" sz="1200" dirty="0" smtClean="0">
                <a:solidFill>
                  <a:srgbClr val="000000"/>
                </a:solidFill>
                <a:latin typeface="Verdana"/>
                <a:ea typeface="Verdana"/>
                <a:cs typeface="Verdana"/>
              </a:rPr>
              <a:t>&lt;0.005</a:t>
            </a:r>
          </a:p>
          <a:p>
            <a:endParaRPr lang="en-US" sz="1200"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600" dirty="0" smtClean="0"/>
              <a:t>Figure 1: Correlation of replicate samples based on mRNA and </a:t>
            </a:r>
            <a:r>
              <a:rPr lang="en-US" sz="1600" dirty="0" err="1" smtClean="0"/>
              <a:t>miRNA</a:t>
            </a:r>
            <a:r>
              <a:rPr lang="en-US" sz="1600" dirty="0" smtClean="0"/>
              <a:t> gene quantifications before and after normalization. </a:t>
            </a:r>
            <a:br>
              <a:rPr lang="en-US" sz="1600" dirty="0" smtClean="0"/>
            </a:br>
            <a:r>
              <a:rPr lang="en-US" sz="1600" dirty="0" smtClean="0"/>
              <a:t/>
            </a:r>
            <a:br>
              <a:rPr lang="en-US" sz="1600" dirty="0" smtClean="0"/>
            </a:br>
            <a:endParaRPr lang="en-US" sz="1600" dirty="0"/>
          </a:p>
        </p:txBody>
      </p:sp>
      <p:pic>
        <p:nvPicPr>
          <p:cNvPr id="7" name="Picture 6" descr="replicate_rho_part_boxplot.pdf"/>
          <p:cNvPicPr>
            <a:picLocks noChangeAspect="1"/>
          </p:cNvPicPr>
          <p:nvPr/>
        </p:nvPicPr>
        <mc:AlternateContent>
          <mc:Choice xmlns:ma="http://schemas.microsoft.com/office/mac/drawingml/2008/main" Requires="ma">
            <p:blipFill>
              <a:blip r:embed="rId2"/>
              <a:srcRect b="12655"/>
              <a:stretch>
                <a:fillRect/>
              </a:stretch>
            </p:blipFill>
          </mc:Choice>
          <mc:Fallback>
            <p:blipFill>
              <a:blip r:embed="rId3"/>
              <a:srcRect b="12655"/>
              <a:stretch>
                <a:fillRect/>
              </a:stretch>
            </p:blipFill>
          </mc:Fallback>
        </mc:AlternateContent>
        <p:spPr>
          <a:xfrm>
            <a:off x="520471" y="1585384"/>
            <a:ext cx="2555682" cy="2232255"/>
          </a:xfrm>
          <a:prstGeom prst="rect">
            <a:avLst/>
          </a:prstGeom>
        </p:spPr>
      </p:pic>
      <p:sp>
        <p:nvSpPr>
          <p:cNvPr id="8" name="TextBox 7"/>
          <p:cNvSpPr txBox="1"/>
          <p:nvPr/>
        </p:nvSpPr>
        <p:spPr>
          <a:xfrm>
            <a:off x="520471" y="4432300"/>
            <a:ext cx="5506097" cy="369332"/>
          </a:xfrm>
          <a:prstGeom prst="rect">
            <a:avLst/>
          </a:prstGeom>
          <a:noFill/>
        </p:spPr>
        <p:txBody>
          <a:bodyPr wrap="none" rtlCol="0">
            <a:spAutoFit/>
          </a:bodyPr>
          <a:lstStyle/>
          <a:p>
            <a:r>
              <a:rPr lang="en-US" dirty="0" smtClean="0"/>
              <a:t>Final version: update mRNA, add </a:t>
            </a:r>
            <a:r>
              <a:rPr lang="en-US" dirty="0" err="1" smtClean="0"/>
              <a:t>miRNA</a:t>
            </a:r>
            <a:r>
              <a:rPr lang="en-US" dirty="0" smtClean="0"/>
              <a:t>, add normalized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166284"/>
            <a:ext cx="6172200" cy="1524000"/>
          </a:xfrm>
        </p:spPr>
        <p:txBody>
          <a:bodyPr>
            <a:normAutofit fontScale="90000"/>
          </a:bodyPr>
          <a:lstStyle/>
          <a:p>
            <a:pPr algn="l"/>
            <a:r>
              <a:rPr lang="en-US" sz="1400" dirty="0" smtClean="0"/>
              <a:t>Figure 2: Transcriptome variation. </a:t>
            </a:r>
            <a:br>
              <a:rPr lang="en-US" sz="1400" dirty="0" smtClean="0"/>
            </a:br>
            <a:r>
              <a:rPr lang="en-US" sz="1400" dirty="0" smtClean="0"/>
              <a:t>a) Number of genes quantified in the total sample set as a function of sequenced samples [update, final version with different individuals and replicates separated].</a:t>
            </a:r>
            <a:br>
              <a:rPr lang="en-US" sz="1400" dirty="0" smtClean="0"/>
            </a:br>
            <a:r>
              <a:rPr lang="en-US" sz="1400" dirty="0" smtClean="0"/>
              <a:t/>
            </a:r>
            <a:br>
              <a:rPr lang="en-US" sz="1400" dirty="0" smtClean="0"/>
            </a:br>
            <a:r>
              <a:rPr lang="en-US" sz="1400" dirty="0" err="1" smtClean="0"/>
              <a:t>b</a:t>
            </a:r>
            <a:r>
              <a:rPr lang="en-US" sz="1400" dirty="0" smtClean="0"/>
              <a:t>) </a:t>
            </a:r>
            <a:r>
              <a:rPr lang="en-US" sz="1400" dirty="0" smtClean="0"/>
              <a:t>Splicing variability between CEU and the other populations. The inserts show examples of transcript quantifications: a gene with differential expression but consistent splicing between populations, and a gene with similar expression but differential splicing between populations.</a:t>
            </a:r>
            <a:r>
              <a:rPr lang="en-US" sz="1400" dirty="0" smtClean="0"/>
              <a:t/>
            </a:r>
            <a:br>
              <a:rPr lang="en-US" sz="1400" dirty="0" smtClean="0"/>
            </a:br>
            <a:r>
              <a:rPr lang="en-US" sz="1400" dirty="0" smtClean="0"/>
              <a:t/>
            </a:r>
            <a:br>
              <a:rPr lang="en-US" sz="1400" dirty="0" smtClean="0"/>
            </a:br>
            <a:r>
              <a:rPr lang="en-US" sz="1400" dirty="0" err="1" smtClean="0"/>
              <a:t>c</a:t>
            </a:r>
            <a:r>
              <a:rPr lang="en-US" sz="1400" dirty="0" smtClean="0"/>
              <a:t> </a:t>
            </a:r>
            <a:r>
              <a:rPr lang="en-US" sz="1400" dirty="0" err="1" smtClean="0"/>
              <a:t>d</a:t>
            </a:r>
            <a:r>
              <a:rPr lang="en-US" sz="1400" dirty="0" smtClean="0"/>
              <a:t>? </a:t>
            </a:r>
            <a:r>
              <a:rPr lang="en-US" sz="1400" dirty="0" err="1" smtClean="0"/>
              <a:t>e</a:t>
            </a:r>
            <a:r>
              <a:rPr lang="en-US" sz="1400" dirty="0" smtClean="0"/>
              <a:t>?) </a:t>
            </a:r>
            <a:r>
              <a:rPr lang="en-US" sz="1400" dirty="0" smtClean="0"/>
              <a:t>Something descriptive of population variation in transcriptome features (splicing, fusion genes, </a:t>
            </a:r>
            <a:r>
              <a:rPr lang="en-US" sz="1400" dirty="0" err="1" smtClean="0"/>
              <a:t>n-TARs</a:t>
            </a:r>
            <a:r>
              <a:rPr lang="en-US" sz="1400" dirty="0" smtClean="0"/>
              <a:t>, editing, </a:t>
            </a:r>
            <a:r>
              <a:rPr lang="en-US" sz="1400" dirty="0" err="1" smtClean="0"/>
              <a:t>miRNA</a:t>
            </a:r>
            <a:r>
              <a:rPr lang="en-US" sz="1400" dirty="0" smtClean="0"/>
              <a:t>…). One figure merging similar statistics of all, or a couple of subpanels. </a:t>
            </a:r>
            <a:br>
              <a:rPr lang="en-US" sz="1400" dirty="0" smtClean="0"/>
            </a:br>
            <a:r>
              <a:rPr lang="en-US" sz="1400" dirty="0" smtClean="0"/>
              <a:t/>
            </a:r>
            <a:br>
              <a:rPr lang="en-US" sz="1400" dirty="0" smtClean="0"/>
            </a:br>
            <a:r>
              <a:rPr lang="en-US" sz="1400" dirty="0" err="1" smtClean="0"/>
              <a:t>x</a:t>
            </a:r>
            <a:r>
              <a:rPr lang="en-US" sz="1400" dirty="0" smtClean="0"/>
              <a:t>) </a:t>
            </a:r>
            <a:r>
              <a:rPr lang="en-US" sz="1400" dirty="0" err="1" smtClean="0"/>
              <a:t>miRNA</a:t>
            </a:r>
            <a:r>
              <a:rPr lang="en-US" sz="1400" dirty="0" smtClean="0"/>
              <a:t>-mRNA interactions</a:t>
            </a:r>
            <a:r>
              <a:rPr lang="en-US" sz="1400" dirty="0" smtClean="0"/>
              <a:t/>
            </a:r>
            <a:br>
              <a:rPr lang="en-US" sz="1400" dirty="0" smtClean="0"/>
            </a:br>
            <a:r>
              <a:rPr lang="en-US" sz="1400" dirty="0"/>
              <a:t/>
            </a:r>
            <a:br>
              <a:rPr lang="en-US" sz="1400" dirty="0"/>
            </a:br>
            <a:r>
              <a:rPr lang="en-US" sz="1400" dirty="0" smtClean="0"/>
              <a:t> </a:t>
            </a:r>
            <a:endParaRPr lang="en-US" sz="1400" dirty="0"/>
          </a:p>
        </p:txBody>
      </p:sp>
      <p:pic>
        <p:nvPicPr>
          <p:cNvPr id="3" name="Picture 2" descr="600px-CEU_p30_test.png"/>
          <p:cNvPicPr>
            <a:picLocks noChangeAspect="1"/>
          </p:cNvPicPr>
          <p:nvPr/>
        </p:nvPicPr>
        <p:blipFill>
          <a:blip r:embed="rId2"/>
          <a:stretch>
            <a:fillRect/>
          </a:stretch>
        </p:blipFill>
        <p:spPr>
          <a:xfrm>
            <a:off x="1390440" y="3514270"/>
            <a:ext cx="1732203" cy="1729316"/>
          </a:xfrm>
          <a:prstGeom prst="rect">
            <a:avLst/>
          </a:prstGeom>
        </p:spPr>
      </p:pic>
      <p:pic>
        <p:nvPicPr>
          <p:cNvPr id="5" name="Picture 4"/>
          <p:cNvPicPr>
            <a:picLocks noChangeAspect="1"/>
          </p:cNvPicPr>
          <p:nvPr/>
        </p:nvPicPr>
        <p:blipFill>
          <a:blip r:embed="rId3"/>
          <a:stretch>
            <a:fillRect/>
          </a:stretch>
        </p:blipFill>
        <p:spPr>
          <a:xfrm>
            <a:off x="3287738" y="3612253"/>
            <a:ext cx="1971175" cy="1514519"/>
          </a:xfrm>
          <a:prstGeom prst="rect">
            <a:avLst/>
          </a:prstGeom>
        </p:spPr>
      </p:pic>
      <p:sp>
        <p:nvSpPr>
          <p:cNvPr id="6" name="Rectangle 5"/>
          <p:cNvSpPr/>
          <p:nvPr/>
        </p:nvSpPr>
        <p:spPr>
          <a:xfrm>
            <a:off x="3478239" y="3776613"/>
            <a:ext cx="410026" cy="39423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4584384" y="4583185"/>
            <a:ext cx="410026" cy="39423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a:endCxn id="7" idx="1"/>
          </p:cNvCxnSpPr>
          <p:nvPr/>
        </p:nvCxnSpPr>
        <p:spPr>
          <a:xfrm flipV="1">
            <a:off x="4012883" y="4780303"/>
            <a:ext cx="571501" cy="197117"/>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6" idx="3"/>
          </p:cNvCxnSpPr>
          <p:nvPr/>
        </p:nvCxnSpPr>
        <p:spPr>
          <a:xfrm>
            <a:off x="3888265" y="3973731"/>
            <a:ext cx="598144" cy="197117"/>
          </a:xfrm>
          <a:prstGeom prst="line">
            <a:avLst/>
          </a:prstGeom>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1365040" y="5520946"/>
            <a:ext cx="1732203" cy="160061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3402039" y="5520946"/>
            <a:ext cx="1732203" cy="160061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785284"/>
            <a:ext cx="6172200" cy="1524000"/>
          </a:xfrm>
        </p:spPr>
        <p:txBody>
          <a:bodyPr>
            <a:normAutofit fontScale="90000"/>
          </a:bodyPr>
          <a:lstStyle/>
          <a:p>
            <a:pPr algn="l"/>
            <a:r>
              <a:rPr lang="en-US" sz="1600" dirty="0" smtClean="0"/>
              <a:t>Figure 3. Transcriptome QTLs.</a:t>
            </a:r>
            <a:br>
              <a:rPr lang="en-US" sz="1600" dirty="0" smtClean="0"/>
            </a:br>
            <a:r>
              <a:rPr lang="en-US" sz="1600" dirty="0" smtClean="0"/>
              <a:t/>
            </a:r>
            <a:br>
              <a:rPr lang="en-US" sz="1600" dirty="0" smtClean="0"/>
            </a:br>
            <a:r>
              <a:rPr lang="en-US" sz="1600" dirty="0" smtClean="0"/>
              <a:t>a) Some general plot about </a:t>
            </a:r>
            <a:r>
              <a:rPr lang="en-US" sz="1600" dirty="0" err="1" smtClean="0"/>
              <a:t>tQTLs</a:t>
            </a:r>
            <a:r>
              <a:rPr lang="en-US" sz="1600" dirty="0" smtClean="0"/>
              <a:t>. Or a table??</a:t>
            </a:r>
            <a:br>
              <a:rPr lang="en-US" sz="1600" dirty="0" smtClean="0"/>
            </a:br>
            <a:r>
              <a:rPr lang="en-US" sz="1600" dirty="0" smtClean="0"/>
              <a:t/>
            </a:r>
            <a:br>
              <a:rPr lang="en-US" sz="1600" dirty="0" smtClean="0"/>
            </a:br>
            <a:r>
              <a:rPr lang="en-US" sz="1600" dirty="0" err="1" smtClean="0"/>
              <a:t>b</a:t>
            </a:r>
            <a:r>
              <a:rPr lang="en-US" sz="1600" dirty="0" smtClean="0"/>
              <a:t>) Enrichment of eQTL and </a:t>
            </a:r>
            <a:r>
              <a:rPr lang="en-US" sz="1600" dirty="0" err="1" smtClean="0"/>
              <a:t>sQTL</a:t>
            </a:r>
            <a:r>
              <a:rPr lang="en-US" sz="1600" dirty="0" smtClean="0"/>
              <a:t> putative causal variants in functional annotations relative to a matched null distribution (see supplementary methods). eQTLs have been divided to those increasing (dark blue) and decreasing (light blue) expression. </a:t>
            </a:r>
            <a:r>
              <a:rPr lang="en-US" sz="1600" dirty="0" err="1" smtClean="0"/>
              <a:t>sQTLs</a:t>
            </a:r>
            <a:r>
              <a:rPr lang="en-US" sz="1600" dirty="0" smtClean="0"/>
              <a:t> are shown in green.</a:t>
            </a:r>
            <a:br>
              <a:rPr lang="en-US" sz="1600" dirty="0" smtClean="0"/>
            </a:br>
            <a:r>
              <a:rPr lang="en-US" sz="1600" dirty="0"/>
              <a:t/>
            </a:r>
            <a:br>
              <a:rPr lang="en-US" sz="1600" dirty="0"/>
            </a:br>
            <a:r>
              <a:rPr lang="en-US" sz="1600" dirty="0" smtClean="0"/>
              <a:t/>
            </a:r>
            <a:br>
              <a:rPr lang="en-US" sz="1600" dirty="0" smtClean="0"/>
            </a:br>
            <a:r>
              <a:rPr lang="en-US" sz="1600" dirty="0" smtClean="0"/>
              <a:t/>
            </a:r>
            <a:br>
              <a:rPr lang="en-US" sz="1600" dirty="0" smtClean="0"/>
            </a:br>
            <a:endParaRPr lang="en-US" sz="1600" dirty="0"/>
          </a:p>
        </p:txBody>
      </p:sp>
      <p:sp>
        <p:nvSpPr>
          <p:cNvPr id="4" name="Rectangle 3"/>
          <p:cNvSpPr/>
          <p:nvPr/>
        </p:nvSpPr>
        <p:spPr>
          <a:xfrm>
            <a:off x="838200" y="5892800"/>
            <a:ext cx="254000" cy="381000"/>
          </a:xfrm>
          <a:prstGeom prst="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1117600" y="5664200"/>
            <a:ext cx="254000" cy="609600"/>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38200" y="5080000"/>
            <a:ext cx="254000" cy="80010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flipV="1">
            <a:off x="1625600" y="6096000"/>
            <a:ext cx="254000" cy="152400"/>
          </a:xfrm>
          <a:prstGeom prst="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1892300" y="5257800"/>
            <a:ext cx="254000" cy="1028700"/>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1625600" y="5867400"/>
            <a:ext cx="254000" cy="21590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374900" y="6121400"/>
            <a:ext cx="254000" cy="165100"/>
          </a:xfrm>
          <a:prstGeom prst="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flipV="1">
            <a:off x="2654300" y="6286500"/>
            <a:ext cx="254000" cy="152400"/>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2374900" y="5702300"/>
            <a:ext cx="254000" cy="40640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641876" y="6628368"/>
            <a:ext cx="2450047" cy="369332"/>
          </a:xfrm>
          <a:prstGeom prst="rect">
            <a:avLst/>
          </a:prstGeom>
          <a:noFill/>
        </p:spPr>
        <p:txBody>
          <a:bodyPr wrap="none" rtlCol="0">
            <a:spAutoFit/>
          </a:bodyPr>
          <a:lstStyle/>
          <a:p>
            <a:r>
              <a:rPr lang="en-US" dirty="0" smtClean="0"/>
              <a:t>H3K27ac   </a:t>
            </a:r>
            <a:r>
              <a:rPr lang="en-US" dirty="0" err="1" smtClean="0"/>
              <a:t>PolII</a:t>
            </a:r>
            <a:r>
              <a:rPr lang="en-US" dirty="0" smtClean="0"/>
              <a:t>   DNase1</a:t>
            </a:r>
            <a:endParaRPr lang="en-US" dirty="0"/>
          </a:p>
        </p:txBody>
      </p:sp>
      <p:sp>
        <p:nvSpPr>
          <p:cNvPr id="15" name="TextBox 14"/>
          <p:cNvSpPr txBox="1"/>
          <p:nvPr/>
        </p:nvSpPr>
        <p:spPr>
          <a:xfrm>
            <a:off x="3429000" y="5664200"/>
            <a:ext cx="688034" cy="369332"/>
          </a:xfrm>
          <a:prstGeom prst="rect">
            <a:avLst/>
          </a:prstGeom>
          <a:noFill/>
        </p:spPr>
        <p:txBody>
          <a:bodyPr wrap="none" rtlCol="0">
            <a:spAutoFit/>
          </a:bodyPr>
          <a:lstStyle/>
          <a:p>
            <a:r>
              <a:rPr lang="en-US" dirty="0" smtClean="0"/>
              <a:t>etc….</a:t>
            </a:r>
            <a:endParaRPr lang="en-US" dirty="0"/>
          </a:p>
        </p:txBody>
      </p:sp>
      <p:cxnSp>
        <p:nvCxnSpPr>
          <p:cNvPr id="17" name="Straight Connector 16"/>
          <p:cNvCxnSpPr/>
          <p:nvPr/>
        </p:nvCxnSpPr>
        <p:spPr>
          <a:xfrm>
            <a:off x="641876" y="6273800"/>
            <a:ext cx="3726924" cy="158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9" name="Rectangle 18"/>
          <p:cNvSpPr/>
          <p:nvPr/>
        </p:nvSpPr>
        <p:spPr>
          <a:xfrm>
            <a:off x="641876" y="2542927"/>
            <a:ext cx="3726924" cy="196454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899584"/>
            <a:ext cx="6172200" cy="1524000"/>
          </a:xfrm>
        </p:spPr>
        <p:txBody>
          <a:bodyPr>
            <a:normAutofit fontScale="90000"/>
          </a:bodyPr>
          <a:lstStyle/>
          <a:p>
            <a:pPr algn="l"/>
            <a:r>
              <a:rPr lang="en-US" sz="1600" dirty="0" smtClean="0"/>
              <a:t>Figure 4 : Rare allelic effects</a:t>
            </a:r>
            <a:br>
              <a:rPr lang="en-US" sz="1600" dirty="0" smtClean="0"/>
            </a:br>
            <a:r>
              <a:rPr lang="en-US" sz="1600" dirty="0" smtClean="0"/>
              <a:t/>
            </a:r>
            <a:br>
              <a:rPr lang="en-US" sz="1600" dirty="0" smtClean="0"/>
            </a:br>
            <a:r>
              <a:rPr lang="en-US" sz="1600" dirty="0" smtClean="0"/>
              <a:t>a) Contribution of allele-specific expression events to cumulative allelic expression variation between individual pairs partitioned by the population frequency of ASE events. </a:t>
            </a:r>
            <a:r>
              <a:rPr lang="en-US" sz="1600" dirty="0" smtClean="0"/>
              <a:t>The thick lines show medians across all measured sample pairs, and the light blue and pink lines show a random selection of 25 individuals of each category. [Add ASAS to the same plot if possible!] </a:t>
            </a:r>
            <a:r>
              <a:rPr lang="en-US" sz="1600" dirty="0" smtClean="0"/>
              <a:t> </a:t>
            </a:r>
            <a:br>
              <a:rPr lang="en-US" sz="1600" dirty="0" smtClean="0"/>
            </a:br>
            <a:r>
              <a:rPr lang="en-US" sz="1600" dirty="0" smtClean="0"/>
              <a:t/>
            </a:r>
            <a:br>
              <a:rPr lang="en-US" sz="1600" dirty="0" smtClean="0"/>
            </a:br>
            <a:r>
              <a:rPr lang="en-US" sz="1600" dirty="0" smtClean="0"/>
              <a:t> </a:t>
            </a:r>
            <a:r>
              <a:rPr lang="en-US" sz="1600" dirty="0" err="1" smtClean="0"/>
              <a:t>b</a:t>
            </a:r>
            <a:r>
              <a:rPr lang="en-US" sz="1600" dirty="0" smtClean="0"/>
              <a:t>) Something about rare variant mapping</a:t>
            </a:r>
            <a:br>
              <a:rPr lang="en-US" sz="1600" dirty="0" smtClean="0"/>
            </a:br>
            <a:r>
              <a:rPr lang="en-US" sz="1600" dirty="0" smtClean="0"/>
              <a:t/>
            </a:r>
            <a:br>
              <a:rPr lang="en-US" sz="1600" dirty="0" smtClean="0"/>
            </a:br>
            <a:r>
              <a:rPr lang="en-US" sz="1600" dirty="0" smtClean="0"/>
              <a:t/>
            </a:r>
            <a:br>
              <a:rPr lang="en-US" sz="1600" dirty="0" smtClean="0"/>
            </a:br>
            <a:endParaRPr lang="en-US" sz="1600" dirty="0"/>
          </a:p>
        </p:txBody>
      </p:sp>
      <p:pic>
        <p:nvPicPr>
          <p:cNvPr id="16" name="Picture 15" descr="disc_ind_cumdiff_indlines_means_ctrl_snpst_ceuyri.png"/>
          <p:cNvPicPr>
            <a:picLocks noChangeAspect="1"/>
          </p:cNvPicPr>
          <p:nvPr/>
        </p:nvPicPr>
        <p:blipFill>
          <a:blip r:embed="rId2"/>
          <a:stretch>
            <a:fillRect/>
          </a:stretch>
        </p:blipFill>
        <p:spPr>
          <a:xfrm>
            <a:off x="800420" y="2324100"/>
            <a:ext cx="3857939" cy="2755671"/>
          </a:xfrm>
          <a:prstGeom prst="rect">
            <a:avLst/>
          </a:prstGeom>
        </p:spPr>
      </p:pic>
      <p:sp>
        <p:nvSpPr>
          <p:cNvPr id="19" name="Rectangle 18"/>
          <p:cNvSpPr/>
          <p:nvPr/>
        </p:nvSpPr>
        <p:spPr>
          <a:xfrm>
            <a:off x="977900" y="5181371"/>
            <a:ext cx="3429000" cy="196454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636184"/>
            <a:ext cx="6172200" cy="1524000"/>
          </a:xfrm>
        </p:spPr>
        <p:txBody>
          <a:bodyPr>
            <a:normAutofit fontScale="90000"/>
          </a:bodyPr>
          <a:lstStyle/>
          <a:p>
            <a:pPr algn="l"/>
            <a:r>
              <a:rPr lang="en-US" sz="1600" dirty="0" smtClean="0"/>
              <a:t>Figure 5: Transcriptome effects of loss-of-function variants.</a:t>
            </a:r>
            <a:br>
              <a:rPr lang="en-US" sz="1600" dirty="0" smtClean="0"/>
            </a:br>
            <a:r>
              <a:rPr lang="en-US" sz="1600" dirty="0" smtClean="0"/>
              <a:t/>
            </a:r>
            <a:br>
              <a:rPr lang="en-US" sz="1600" dirty="0" smtClean="0"/>
            </a:br>
            <a:r>
              <a:rPr lang="en-US" sz="1600" dirty="0" smtClean="0"/>
              <a:t>a) Allele-specific expression in premature stop variants. Variants are on the x-axis sorted by derived allele frequency, and the derived allele ratio is shown on the y-axis, with dots showing the median and vertical lines the range of derived allele ratio all the samples with the variant.</a:t>
            </a:r>
            <a:br>
              <a:rPr lang="en-US" sz="1600" dirty="0" smtClean="0"/>
            </a:br>
            <a:r>
              <a:rPr lang="en-US" sz="1600" dirty="0" smtClean="0"/>
              <a:t/>
            </a:r>
            <a:br>
              <a:rPr lang="en-US" sz="1600" dirty="0" smtClean="0"/>
            </a:br>
            <a:r>
              <a:rPr lang="en-US" sz="1600" dirty="0" err="1" smtClean="0"/>
              <a:t>b</a:t>
            </a:r>
            <a:r>
              <a:rPr lang="en-US" sz="1600" dirty="0" smtClean="0"/>
              <a:t>) something about predicting escape from NMD </a:t>
            </a:r>
            <a:br>
              <a:rPr lang="en-US" sz="1600" dirty="0" smtClean="0"/>
            </a:br>
            <a:r>
              <a:rPr lang="en-US" sz="1600" dirty="0" smtClean="0"/>
              <a:t/>
            </a:r>
            <a:br>
              <a:rPr lang="en-US" sz="1600" dirty="0" smtClean="0"/>
            </a:br>
            <a:r>
              <a:rPr lang="en-US" sz="1600" dirty="0"/>
              <a:t>c</a:t>
            </a:r>
            <a:r>
              <a:rPr lang="en-US" sz="1600" dirty="0" smtClean="0"/>
              <a:t>) Effect of variants on </a:t>
            </a:r>
            <a:r>
              <a:rPr lang="en-US" sz="1600" dirty="0" err="1" smtClean="0"/>
              <a:t>RNAseq</a:t>
            </a:r>
            <a:r>
              <a:rPr lang="en-US" sz="1600" dirty="0" smtClean="0"/>
              <a:t> splice junction quantifications as a function of their distance from the exon-</a:t>
            </a:r>
            <a:r>
              <a:rPr lang="en-US" sz="1600" dirty="0" err="1" smtClean="0"/>
              <a:t>intron</a:t>
            </a:r>
            <a:r>
              <a:rPr lang="en-US" sz="1600" dirty="0" smtClean="0"/>
              <a:t> border </a:t>
            </a:r>
            <a:r>
              <a:rPr lang="en-US" sz="1600" dirty="0" err="1" smtClean="0"/>
              <a:t>fo</a:t>
            </a:r>
            <a:r>
              <a:rPr lang="en-US" sz="1600" dirty="0" smtClean="0"/>
              <a:t> donor sites and acceptor sites [maybe update this using splice scores].</a:t>
            </a:r>
            <a:br>
              <a:rPr lang="en-US" sz="1600" dirty="0" smtClean="0"/>
            </a:br>
            <a:r>
              <a:rPr lang="en-US" sz="1600" dirty="0" smtClean="0"/>
              <a:t/>
            </a:r>
            <a:br>
              <a:rPr lang="en-US" sz="1600" dirty="0" smtClean="0"/>
            </a:br>
            <a:r>
              <a:rPr lang="en-US" sz="1600" dirty="0" err="1" smtClean="0"/>
              <a:t>d</a:t>
            </a:r>
            <a:r>
              <a:rPr lang="en-US" sz="1600" dirty="0" smtClean="0"/>
              <a:t>) </a:t>
            </a:r>
            <a:r>
              <a:rPr lang="en-US" sz="1400" dirty="0" smtClean="0"/>
              <a:t>Something about compensation of loss-of-function variants (NMD? enrichment in lower expressed haplotypes/exons?)</a:t>
            </a:r>
            <a:br>
              <a:rPr lang="en-US" sz="1400" dirty="0" smtClean="0"/>
            </a:br>
            <a:r>
              <a:rPr lang="en-US" sz="1600" dirty="0" smtClean="0"/>
              <a:t/>
            </a:r>
            <a:br>
              <a:rPr lang="en-US" sz="1600" dirty="0" smtClean="0"/>
            </a:br>
            <a:r>
              <a:rPr lang="en-US" sz="1600" dirty="0" smtClean="0"/>
              <a:t/>
            </a:r>
            <a:br>
              <a:rPr lang="en-US" sz="1600" dirty="0" smtClean="0"/>
            </a:br>
            <a:endParaRPr lang="en-US" sz="1600" dirty="0"/>
          </a:p>
        </p:txBody>
      </p:sp>
      <p:pic>
        <p:nvPicPr>
          <p:cNvPr id="6" name="Picture 5" descr="ase_snp_derratio_ranges_PREMATURESTOP.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342900" y="3603835"/>
            <a:ext cx="2222500" cy="2206996"/>
          </a:xfrm>
          <a:prstGeom prst="rect">
            <a:avLst/>
          </a:prstGeom>
        </p:spPr>
      </p:pic>
      <p:pic>
        <p:nvPicPr>
          <p:cNvPr id="10" name="Picture 9" descr="lofgeuvadis12092012MRivas_Page_9.png"/>
          <p:cNvPicPr>
            <a:picLocks noChangeAspect="1"/>
          </p:cNvPicPr>
          <p:nvPr/>
        </p:nvPicPr>
        <p:blipFill>
          <a:blip r:embed="rId4"/>
          <a:srcRect l="2076" t="10792" r="54667" b="56660"/>
          <a:stretch>
            <a:fillRect/>
          </a:stretch>
        </p:blipFill>
        <p:spPr>
          <a:xfrm>
            <a:off x="449762" y="5793879"/>
            <a:ext cx="2105732" cy="1494158"/>
          </a:xfrm>
          <a:prstGeom prst="rect">
            <a:avLst/>
          </a:prstGeom>
        </p:spPr>
      </p:pic>
      <p:pic>
        <p:nvPicPr>
          <p:cNvPr id="11" name="Picture 10" descr="lofgeuvadis12092012MRivas_Page_9.png"/>
          <p:cNvPicPr>
            <a:picLocks noChangeAspect="1"/>
          </p:cNvPicPr>
          <p:nvPr/>
        </p:nvPicPr>
        <p:blipFill>
          <a:blip r:embed="rId4"/>
          <a:srcRect l="48439" t="10792" b="59358"/>
          <a:stretch>
            <a:fillRect/>
          </a:stretch>
        </p:blipFill>
        <p:spPr>
          <a:xfrm rot="10800000">
            <a:off x="462460" y="7282744"/>
            <a:ext cx="2039440" cy="1494159"/>
          </a:xfrm>
          <a:prstGeom prst="rect">
            <a:avLst/>
          </a:prstGeom>
        </p:spPr>
      </p:pic>
      <p:sp>
        <p:nvSpPr>
          <p:cNvPr id="13" name="Rectangle 12"/>
          <p:cNvSpPr/>
          <p:nvPr/>
        </p:nvSpPr>
        <p:spPr>
          <a:xfrm>
            <a:off x="3167493" y="4004459"/>
            <a:ext cx="1836308" cy="148194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3167493" y="6112659"/>
            <a:ext cx="1836308" cy="148194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887</TotalTime>
  <Words>698</Words>
  <Application>Microsoft Macintosh PowerPoint</Application>
  <PresentationFormat>On-screen Show (4:3)</PresentationFormat>
  <Paragraphs>81</Paragraphs>
  <Slides>7</Slides>
  <Notes>0</Notes>
  <HiddenSlides>0</HiddenSlides>
  <MMClips>0</MMClips>
  <ScaleCrop>false</ScaleCrop>
  <HeadingPairs>
    <vt:vector size="4" baseType="variant">
      <vt:variant>
        <vt:lpstr>Design Template</vt:lpstr>
      </vt:variant>
      <vt:variant>
        <vt:i4>1</vt:i4>
      </vt:variant>
      <vt:variant>
        <vt:lpstr>Slide Titles</vt:lpstr>
      </vt:variant>
      <vt:variant>
        <vt:i4>7</vt:i4>
      </vt:variant>
    </vt:vector>
  </HeadingPairs>
  <TitlesOfParts>
    <vt:vector size="8" baseType="lpstr">
      <vt:lpstr>Office Theme</vt:lpstr>
      <vt:lpstr>Geuvadis main paper  figures &amp; tables</vt:lpstr>
      <vt:lpstr>Table 1: Statistics for the nonredundant QC-passed samples(462 for mRNA, 452 for miRNA)</vt:lpstr>
      <vt:lpstr>Figure 1: Correlation of replicate samples based on mRNA and miRNA gene quantifications before and after normalization.   </vt:lpstr>
      <vt:lpstr>Figure 2: Transcriptome variation.  a) Number of genes quantified in the total sample set as a function of sequenced samples [update, final version with different individuals and replicates separated].  b) Splicing variability between CEU and the other populations. The inserts show examples of transcript quantifications: a gene with differential expression but consistent splicing between populations, and a gene with similar expression but differential splicing between populations.  c d? e?) Something descriptive of population variation in transcriptome features (splicing, fusion genes, n-TARs, editing, miRNA…). One figure merging similar statistics of all, or a couple of subpanels.   x) miRNA-mRNA interactions   </vt:lpstr>
      <vt:lpstr>Figure 3. Transcriptome QTLs.  a) Some general plot about tQTLs. Or a table??  b) Enrichment of eQTL and sQTL putative causal variants in functional annotations relative to a matched null distribution (see supplementary methods). eQTLs have been divided to those increasing (dark blue) and decreasing (light blue) expression. sQTLs are shown in green.    </vt:lpstr>
      <vt:lpstr>Figure 4 : Rare allelic effects  a) Contribution of allele-specific expression events to cumulative allelic expression variation between individual pairs partitioned by the population frequency of ASE events. The thick lines show medians across all measured sample pairs, and the light blue and pink lines show a random selection of 25 individuals of each category. [Add ASAS to the same plot if possible!]     b) Something about rare variant mapping   </vt:lpstr>
      <vt:lpstr>Figure 5: Transcriptome effects of loss-of-function variants.  a) Allele-specific expression in premature stop variants. Variants are on the x-axis sorted by derived allele frequency, and the derived allele ratio is shown on the y-axis, with dots showing the median and vertical lines the range of derived allele ratio all the samples with the variant.  b) something about predicting escape from NMD   c) Effect of variants on RNAseq splice junction quantifications as a function of their distance from the exon-intron border fo donor sites and acceptor sites [maybe update this using splice scores].  d) Something about compensation of loss-of-function variants (NMD? enrichment in lower expressed haplotypes/exons?)   </vt:lpstr>
    </vt:vector>
  </TitlesOfParts>
  <Manager/>
  <Company>CMU</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Geuvadis main paper  figures &amp; tables</dc:title>
  <dc:subject/>
  <dc:creator>Tuuli Lappalainen</dc:creator>
  <cp:keywords/>
  <dc:description/>
  <cp:lastModifiedBy>Tuuli Lappalainen</cp:lastModifiedBy>
  <cp:revision>3</cp:revision>
  <dcterms:created xsi:type="dcterms:W3CDTF">2012-09-26T18:03:54Z</dcterms:created>
  <dcterms:modified xsi:type="dcterms:W3CDTF">2012-09-27T08:51:09Z</dcterms:modified>
  <cp:category/>
</cp:coreProperties>
</file>