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Default Extension="pdf" ContentType="application/pdf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313" r:id="rId3"/>
    <p:sldId id="293" r:id="rId4"/>
    <p:sldId id="294" r:id="rId5"/>
    <p:sldId id="295" r:id="rId6"/>
    <p:sldId id="296" r:id="rId7"/>
    <p:sldId id="320" r:id="rId8"/>
    <p:sldId id="314" r:id="rId9"/>
    <p:sldId id="297" r:id="rId10"/>
    <p:sldId id="321" r:id="rId11"/>
    <p:sldId id="298" r:id="rId12"/>
    <p:sldId id="305" r:id="rId13"/>
    <p:sldId id="299" r:id="rId14"/>
    <p:sldId id="300" r:id="rId15"/>
    <p:sldId id="315" r:id="rId16"/>
    <p:sldId id="317" r:id="rId17"/>
    <p:sldId id="301" r:id="rId18"/>
    <p:sldId id="303" r:id="rId19"/>
    <p:sldId id="302" r:id="rId20"/>
    <p:sldId id="30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C635B-86D5-7643-942F-1E8DC8CBD39B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776B8-B119-F74D-B636-C681EC802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FD32-C8D7-4041-8C46-F11A7729BCE7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1AD-AD35-42DB-9C19-EBE802794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FD32-C8D7-4041-8C46-F11A7729BCE7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1AD-AD35-42DB-9C19-EBE802794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FD32-C8D7-4041-8C46-F11A7729BCE7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1AD-AD35-42DB-9C19-EBE802794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FD32-C8D7-4041-8C46-F11A7729BCE7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1AD-AD35-42DB-9C19-EBE802794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FD32-C8D7-4041-8C46-F11A7729BCE7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1AD-AD35-42DB-9C19-EBE802794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FD32-C8D7-4041-8C46-F11A7729BCE7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1AD-AD35-42DB-9C19-EBE802794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FD32-C8D7-4041-8C46-F11A7729BCE7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1AD-AD35-42DB-9C19-EBE802794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FD32-C8D7-4041-8C46-F11A7729BCE7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1AD-AD35-42DB-9C19-EBE802794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FD32-C8D7-4041-8C46-F11A7729BCE7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1AD-AD35-42DB-9C19-EBE802794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FD32-C8D7-4041-8C46-F11A7729BCE7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1AD-AD35-42DB-9C19-EBE802794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FD32-C8D7-4041-8C46-F11A7729BCE7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1AD-AD35-42DB-9C19-EBE802794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3FD32-C8D7-4041-8C46-F11A7729BCE7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FE1AD-AD35-42DB-9C19-EBE802794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df"/><Relationship Id="rId3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df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d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df"/><Relationship Id="rId3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df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df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df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df"/><Relationship Id="rId3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7752" y="1175358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SMARTAR:</a:t>
            </a:r>
            <a:br>
              <a:rPr lang="en-US" sz="4000" dirty="0" smtClean="0"/>
            </a:br>
            <a:r>
              <a:rPr lang="en-US" sz="3200" dirty="0" smtClean="0"/>
              <a:t>small RNA </a:t>
            </a:r>
            <a:r>
              <a:rPr lang="en-US" sz="3200" dirty="0" err="1" smtClean="0"/>
              <a:t>transcriptome</a:t>
            </a:r>
            <a:r>
              <a:rPr lang="en-US" sz="3200" dirty="0" smtClean="0"/>
              <a:t> analyzer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2237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sz="2000" dirty="0" err="1" smtClean="0"/>
              <a:t>Geuvadis</a:t>
            </a:r>
            <a:r>
              <a:rPr lang="en-US" sz="2000" dirty="0" smtClean="0"/>
              <a:t> TC March 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2012</a:t>
            </a:r>
          </a:p>
          <a:p>
            <a:r>
              <a:rPr lang="en-US" sz="2000" dirty="0" smtClean="0"/>
              <a:t>Esther </a:t>
            </a:r>
            <a:r>
              <a:rPr lang="en-US" sz="2000" dirty="0" err="1" smtClean="0"/>
              <a:t>Lizano</a:t>
            </a:r>
            <a:r>
              <a:rPr lang="en-US" sz="2000" dirty="0" smtClean="0"/>
              <a:t> and Marc </a:t>
            </a:r>
            <a:r>
              <a:rPr lang="en-US" sz="2000" dirty="0" err="1" smtClean="0"/>
              <a:t>Friedländer</a:t>
            </a:r>
            <a:endParaRPr lang="en-US" sz="2000" dirty="0" smtClean="0"/>
          </a:p>
          <a:p>
            <a:r>
              <a:rPr lang="en-US" sz="2000" dirty="0" smtClean="0"/>
              <a:t>Xavier </a:t>
            </a:r>
            <a:r>
              <a:rPr lang="en-US" sz="2000" dirty="0" err="1" smtClean="0"/>
              <a:t>Estivill</a:t>
            </a:r>
            <a:r>
              <a:rPr lang="en-US" sz="2000" dirty="0" smtClean="0"/>
              <a:t> lab</a:t>
            </a:r>
          </a:p>
          <a:p>
            <a:r>
              <a:rPr lang="en-US" sz="2000" dirty="0" err="1" smtClean="0"/>
              <a:t>Programme</a:t>
            </a:r>
            <a:r>
              <a:rPr lang="en-US" sz="2000" dirty="0" smtClean="0"/>
              <a:t> for Genes and Disease</a:t>
            </a:r>
          </a:p>
          <a:p>
            <a:r>
              <a:rPr lang="en-US" sz="2000" dirty="0" smtClean="0"/>
              <a:t>Center for Genomic Regulation (CRG)</a:t>
            </a:r>
            <a:endParaRPr lang="en-US" sz="2000" dirty="0"/>
          </a:p>
        </p:txBody>
      </p:sp>
      <p:pic>
        <p:nvPicPr>
          <p:cNvPr id="5" name="Picture 4" descr="CR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504" y="421064"/>
            <a:ext cx="768096" cy="10341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828800"/>
            <a:ext cx="4343400" cy="324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830888" y="6096000"/>
            <a:ext cx="2388417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latin typeface="Calibri"/>
                <a:ea typeface="Arial" pitchFamily="-84" charset="0"/>
                <a:cs typeface="Arial" pitchFamily="-84" charset="0"/>
              </a:rPr>
              <a:t>Figure from </a:t>
            </a:r>
            <a:r>
              <a:rPr lang="en-US" sz="1400" dirty="0" err="1">
                <a:latin typeface="Calibri"/>
                <a:ea typeface="Arial" pitchFamily="-84" charset="0"/>
                <a:cs typeface="Arial" pitchFamily="-84" charset="0"/>
              </a:rPr>
              <a:t>Friedl</a:t>
            </a:r>
            <a:r>
              <a:rPr lang="en-US" sz="1400" dirty="0" err="1">
                <a:latin typeface="Calibri"/>
                <a:ea typeface="Times New Roman" pitchFamily="-84" charset="0"/>
                <a:cs typeface="Times New Roman" pitchFamily="-84" charset="0"/>
              </a:rPr>
              <a:t>änder</a:t>
            </a:r>
            <a:r>
              <a:rPr lang="en-US" sz="1400" dirty="0">
                <a:latin typeface="Calibri"/>
                <a:ea typeface="Times New Roman" pitchFamily="-84" charset="0"/>
                <a:cs typeface="Times New Roman" pitchFamily="-84" charset="0"/>
              </a:rPr>
              <a:t> </a:t>
            </a:r>
            <a:r>
              <a:rPr lang="en-US" sz="1400" i="1" dirty="0">
                <a:latin typeface="Calibri"/>
                <a:ea typeface="Times New Roman" pitchFamily="-84" charset="0"/>
                <a:cs typeface="Times New Roman" pitchFamily="-84" charset="0"/>
              </a:rPr>
              <a:t>et al.,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latin typeface="Calibri"/>
                <a:ea typeface="Times New Roman" pitchFamily="-84" charset="0"/>
                <a:cs typeface="Times New Roman" pitchFamily="-84" charset="0"/>
              </a:rPr>
              <a:t>Nature Biotech. 2008.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4: miRNA </a:t>
            </a:r>
            <a: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 novo 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discovery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578735"/>
            <a:ext cx="4504715" cy="4244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FFCC00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ea typeface="Arial" pitchFamily="-84" charset="0"/>
                <a:cs typeface="Arial" pitchFamily="-84" charset="0"/>
              </a:rPr>
              <a:t>	when </a:t>
            </a:r>
            <a:r>
              <a:rPr lang="en-US" dirty="0" err="1" smtClean="0">
                <a:ea typeface="Arial" pitchFamily="-84" charset="0"/>
                <a:cs typeface="Arial" pitchFamily="-84" charset="0"/>
              </a:rPr>
              <a:t>miRNA</a:t>
            </a:r>
            <a:r>
              <a:rPr lang="en-US" dirty="0" smtClean="0">
                <a:ea typeface="Arial" pitchFamily="-84" charset="0"/>
                <a:cs typeface="Arial" pitchFamily="-84" charset="0"/>
              </a:rPr>
              <a:t> precursors are processed by the Dicer protein, three products are released (a)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FFCC00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>
              <a:ea typeface="Arial" pitchFamily="-84" charset="0"/>
              <a:cs typeface="Arial" pitchFamily="-84" charset="0"/>
            </a:endParaRP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FFCC00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ea typeface="Arial" pitchFamily="-84" charset="0"/>
                <a:cs typeface="Arial" pitchFamily="-84" charset="0"/>
              </a:rPr>
              <a:t>	when mapped back to the precursor, these products will fall in a particular pattern (the ‘signature’)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FFCC00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>
              <a:ea typeface="Arial" pitchFamily="-84" charset="0"/>
              <a:cs typeface="Arial" pitchFamily="-84" charset="0"/>
            </a:endParaRP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FFCC00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ea typeface="Arial" pitchFamily="-84" charset="0"/>
                <a:cs typeface="Arial" pitchFamily="-84" charset="0"/>
              </a:rPr>
              <a:t>	in contrast, random degradation will not follow this pattern (</a:t>
            </a:r>
            <a:r>
              <a:rPr lang="en-US" dirty="0" err="1" smtClean="0">
                <a:ea typeface="Arial" pitchFamily="-84" charset="0"/>
                <a:cs typeface="Arial" pitchFamily="-84" charset="0"/>
              </a:rPr>
              <a:t>b</a:t>
            </a:r>
            <a:r>
              <a:rPr lang="en-US" dirty="0" smtClean="0">
                <a:ea typeface="Arial" pitchFamily="-84" charset="0"/>
                <a:cs typeface="Arial" pitchFamily="-84" charset="0"/>
              </a:rPr>
              <a:t>)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FFCC00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>
              <a:ea typeface="Arial" pitchFamily="-84" charset="0"/>
              <a:cs typeface="Arial" pitchFamily="-84" charset="0"/>
            </a:endParaRP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FFCC00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ea typeface="Arial" pitchFamily="-84" charset="0"/>
                <a:cs typeface="Arial" pitchFamily="-84" charset="0"/>
              </a:rPr>
              <a:t>	the fit of sequenced RNA to this model of biogenesis is scored probabilistically by </a:t>
            </a:r>
            <a:r>
              <a:rPr lang="en-US" dirty="0" err="1" smtClean="0">
                <a:ea typeface="Arial" pitchFamily="-84" charset="0"/>
                <a:cs typeface="Arial" pitchFamily="-84" charset="0"/>
              </a:rPr>
              <a:t>miRDeep</a:t>
            </a:r>
            <a:endParaRPr lang="en-US" dirty="0" smtClean="0">
              <a:ea typeface="Arial" pitchFamily="-84" charset="0"/>
              <a:cs typeface="Arial" pitchFamily="-8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5: profiling of </a:t>
            </a:r>
            <a:r>
              <a:rPr lang="en-US" sz="3200" dirty="0" err="1" smtClean="0"/>
              <a:t>miRNAs</a:t>
            </a:r>
            <a:r>
              <a:rPr lang="en-US" sz="3200" dirty="0" smtClean="0"/>
              <a:t> and </a:t>
            </a:r>
            <a:r>
              <a:rPr lang="en-US" sz="3200" dirty="0" err="1" smtClean="0"/>
              <a:t>isoforms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1081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reads are aligned to precursors allowing 1 mismatch and 1 addition in the 3’ end</a:t>
            </a:r>
          </a:p>
          <a:p>
            <a:endParaRPr lang="en-US" sz="1800" dirty="0" smtClean="0"/>
          </a:p>
          <a:p>
            <a:r>
              <a:rPr lang="en-US" sz="1800" dirty="0" smtClean="0"/>
              <a:t>if a read locates within the boundary of the annotated mature </a:t>
            </a:r>
            <a:r>
              <a:rPr lang="en-US" sz="1800" dirty="0" err="1" smtClean="0"/>
              <a:t>miRNA</a:t>
            </a:r>
            <a:r>
              <a:rPr lang="en-US" sz="1800" dirty="0" smtClean="0"/>
              <a:t> (plus / minus 3 </a:t>
            </a:r>
            <a:r>
              <a:rPr lang="en-US" sz="1800" dirty="0" err="1" smtClean="0"/>
              <a:t>nts</a:t>
            </a:r>
            <a:r>
              <a:rPr lang="en-US" sz="1800" dirty="0" smtClean="0"/>
              <a:t>) it is annotated as such</a:t>
            </a:r>
          </a:p>
          <a:p>
            <a:endParaRPr lang="en-US" sz="1800" dirty="0" smtClean="0"/>
          </a:p>
          <a:p>
            <a:r>
              <a:rPr lang="en-US" sz="1800" dirty="0" smtClean="0"/>
              <a:t>if a read maps equally well to more than one </a:t>
            </a:r>
            <a:r>
              <a:rPr lang="en-US" sz="1800" dirty="0" err="1" smtClean="0"/>
              <a:t>miRNA</a:t>
            </a:r>
            <a:r>
              <a:rPr lang="en-US" sz="1800" dirty="0" smtClean="0"/>
              <a:t>, it is counted towards all of them</a:t>
            </a:r>
          </a:p>
          <a:p>
            <a:endParaRPr lang="en-US" sz="1800" dirty="0" smtClean="0"/>
          </a:p>
          <a:p>
            <a:r>
              <a:rPr lang="en-US" sz="1800" dirty="0" smtClean="0"/>
              <a:t>software: </a:t>
            </a:r>
            <a:r>
              <a:rPr lang="en-US" sz="1800" b="1" dirty="0" err="1" smtClean="0"/>
              <a:t>seqbuster</a:t>
            </a:r>
            <a:r>
              <a:rPr lang="en-US" sz="1800" dirty="0" smtClean="0"/>
              <a:t>, </a:t>
            </a:r>
            <a:r>
              <a:rPr lang="en-US" sz="1800" b="1" dirty="0" err="1" smtClean="0"/>
              <a:t>miraligner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seqbuster</a:t>
            </a:r>
            <a:r>
              <a:rPr lang="en-US" sz="3200" dirty="0" smtClean="0"/>
              <a:t> vs. mirdeep2 profiling</a:t>
            </a:r>
            <a:endParaRPr lang="en-US" sz="3200" dirty="0"/>
          </a:p>
        </p:txBody>
      </p:sp>
      <p:pic>
        <p:nvPicPr>
          <p:cNvPr id="4" name="Picture 3" descr="seqbuster_vs_mirdeep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834512" y="739018"/>
            <a:ext cx="5120640" cy="5120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6: genome mapping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97488"/>
          </a:xfrm>
        </p:spPr>
        <p:txBody>
          <a:bodyPr>
            <a:normAutofit/>
          </a:bodyPr>
          <a:lstStyle/>
          <a:p>
            <a:r>
              <a:rPr lang="en-US" sz="1800" dirty="0" smtClean="0"/>
              <a:t>6a: reads are mapped to the genome, allowing one mismatch and an infinite number of mappings</a:t>
            </a:r>
          </a:p>
          <a:p>
            <a:endParaRPr lang="en-US" sz="1800" dirty="0" smtClean="0"/>
          </a:p>
          <a:p>
            <a:r>
              <a:rPr lang="en-US" sz="1800" dirty="0" smtClean="0"/>
              <a:t>also included are the unassembled parts of the human genome and genomes of known human viral pathogens</a:t>
            </a:r>
          </a:p>
          <a:p>
            <a:endParaRPr lang="en-US" sz="1800" dirty="0" smtClean="0"/>
          </a:p>
          <a:p>
            <a:r>
              <a:rPr lang="en-US" sz="1800" dirty="0" smtClean="0"/>
              <a:t>6b: the mappings are converted to nucleotide-resolution intensities</a:t>
            </a:r>
          </a:p>
          <a:p>
            <a:endParaRPr lang="en-US" sz="1800" dirty="0" smtClean="0"/>
          </a:p>
          <a:p>
            <a:r>
              <a:rPr lang="en-US" sz="1800" dirty="0" smtClean="0"/>
              <a:t>e.g. if a nucleotide is covered by a read with a single genome mapping and a read with ten genome mappings, it will be assigned an intensity of 1 + 0.1 = 1.1</a:t>
            </a:r>
          </a:p>
          <a:p>
            <a:endParaRPr lang="en-US" sz="1800" dirty="0" smtClean="0"/>
          </a:p>
          <a:p>
            <a:r>
              <a:rPr lang="en-US" sz="1800" dirty="0" smtClean="0"/>
              <a:t>software: </a:t>
            </a:r>
            <a:r>
              <a:rPr lang="en-US" sz="1800" b="1" dirty="0" smtClean="0"/>
              <a:t>bowtie</a:t>
            </a:r>
            <a:r>
              <a:rPr lang="en-US" sz="1800" dirty="0" smtClean="0"/>
              <a:t> and </a:t>
            </a:r>
            <a:r>
              <a:rPr lang="en-US" sz="1800" b="1" dirty="0" smtClean="0"/>
              <a:t>custom source 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7: annotation breakdown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7a: intensities are intersected with simple annotation (15 classes)</a:t>
            </a:r>
          </a:p>
          <a:p>
            <a:endParaRPr lang="en-US" sz="1800" dirty="0" smtClean="0"/>
          </a:p>
          <a:p>
            <a:r>
              <a:rPr lang="en-US" sz="1800" dirty="0" smtClean="0"/>
              <a:t>7b: intensities are intersected with detailed annotation (40 classes)</a:t>
            </a:r>
          </a:p>
          <a:p>
            <a:endParaRPr lang="en-US" sz="1800" dirty="0" smtClean="0"/>
          </a:p>
          <a:p>
            <a:r>
              <a:rPr lang="en-US" sz="1800" dirty="0" smtClean="0"/>
              <a:t>7c: intensities are intersected with individual gene annotations (&gt;3 million classes)</a:t>
            </a:r>
          </a:p>
          <a:p>
            <a:endParaRPr lang="en-US" sz="1800" dirty="0" smtClean="0"/>
          </a:p>
          <a:p>
            <a:r>
              <a:rPr lang="en-US" sz="1800" dirty="0" smtClean="0"/>
              <a:t>annotations are based on GENCODE version 8, but custom annotations are used for </a:t>
            </a:r>
            <a:r>
              <a:rPr lang="en-US" sz="1800" dirty="0" err="1" smtClean="0"/>
              <a:t>miRNAs</a:t>
            </a:r>
            <a:r>
              <a:rPr lang="en-US" sz="1800" dirty="0" smtClean="0"/>
              <a:t>, </a:t>
            </a:r>
            <a:r>
              <a:rPr lang="en-US" sz="1800" dirty="0" err="1" smtClean="0"/>
              <a:t>snoRNAs</a:t>
            </a:r>
            <a:r>
              <a:rPr lang="en-US" sz="1800" dirty="0" smtClean="0"/>
              <a:t>, </a:t>
            </a:r>
            <a:r>
              <a:rPr lang="en-US" sz="1800" dirty="0" err="1" smtClean="0"/>
              <a:t>rRNAs</a:t>
            </a:r>
            <a:r>
              <a:rPr lang="en-US" sz="1800" dirty="0" smtClean="0"/>
              <a:t>, </a:t>
            </a:r>
            <a:r>
              <a:rPr lang="en-US" sz="1800" dirty="0" err="1" smtClean="0"/>
              <a:t>LINEs</a:t>
            </a:r>
            <a:r>
              <a:rPr lang="en-US" sz="1800" dirty="0" smtClean="0"/>
              <a:t>, </a:t>
            </a:r>
            <a:r>
              <a:rPr lang="en-US" sz="1800" dirty="0" err="1" smtClean="0"/>
              <a:t>Alus</a:t>
            </a:r>
            <a:r>
              <a:rPr lang="en-US" sz="1800" dirty="0" smtClean="0"/>
              <a:t>, </a:t>
            </a:r>
            <a:r>
              <a:rPr lang="en-US" sz="1800" dirty="0" err="1" smtClean="0"/>
              <a:t>introns</a:t>
            </a:r>
            <a:r>
              <a:rPr lang="en-US" sz="1800" dirty="0" smtClean="0"/>
              <a:t> and anti-sense annotations.</a:t>
            </a:r>
          </a:p>
          <a:p>
            <a:endParaRPr lang="en-US" sz="1800" dirty="0" smtClean="0"/>
          </a:p>
          <a:p>
            <a:r>
              <a:rPr lang="en-US" sz="1800" dirty="0" smtClean="0"/>
              <a:t>each nucleotide on each strand has exactly one annotation. This is resolved using a priority hierarchy</a:t>
            </a:r>
          </a:p>
          <a:p>
            <a:endParaRPr lang="en-US" sz="1800" dirty="0" smtClean="0"/>
          </a:p>
          <a:p>
            <a:r>
              <a:rPr lang="en-US" sz="1800" dirty="0" smtClean="0"/>
              <a:t>software: </a:t>
            </a:r>
            <a:r>
              <a:rPr lang="en-US" sz="1800" b="1" dirty="0" smtClean="0"/>
              <a:t>custom source 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7: simple annotation breakdown</a:t>
            </a:r>
            <a:br>
              <a:rPr lang="en-US" sz="3200" dirty="0" smtClean="0"/>
            </a:br>
            <a:r>
              <a:rPr lang="en-US" sz="3200" dirty="0" smtClean="0"/>
              <a:t>(the “good” and the </a:t>
            </a:r>
            <a:r>
              <a:rPr lang="en-US" sz="3200" i="1" dirty="0" smtClean="0"/>
              <a:t>“ugly”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pic>
        <p:nvPicPr>
          <p:cNvPr id="4" name="Picture 3" descr="pc1_annotation_simple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-1239258" y="771562"/>
            <a:ext cx="6400800" cy="6400800"/>
          </a:xfrm>
          <a:prstGeom prst="rect">
            <a:avLst/>
          </a:prstGeom>
        </p:spPr>
      </p:pic>
      <p:pic>
        <p:nvPicPr>
          <p:cNvPr id="5" name="Picture 4" descr="h13_annotation_simple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3028071" y="808089"/>
            <a:ext cx="6400800" cy="640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8: visualization (the </a:t>
            </a:r>
            <a:r>
              <a:rPr lang="en-US" sz="3200" dirty="0" err="1" smtClean="0"/>
              <a:t>miRNA</a:t>
            </a:r>
            <a:r>
              <a:rPr lang="en-US" sz="3200" dirty="0" smtClean="0"/>
              <a:t> “</a:t>
            </a:r>
            <a:r>
              <a:rPr lang="en-US" sz="3200" dirty="0" err="1" smtClean="0"/>
              <a:t>onco</a:t>
            </a:r>
            <a:r>
              <a:rPr lang="en-US" sz="3200" dirty="0" smtClean="0"/>
              <a:t>-cluster”)</a:t>
            </a:r>
            <a:endParaRPr lang="en-US" sz="3200" dirty="0"/>
          </a:p>
        </p:txBody>
      </p:sp>
      <p:pic>
        <p:nvPicPr>
          <p:cNvPr id="4" name="Picture 3" descr="onco_cluster_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26247" r="31496"/>
              <a:stretch>
                <a:fillRect/>
              </a:stretch>
            </p:blipFill>
          </mc:Choice>
          <mc:Fallback>
            <p:blipFill>
              <a:blip r:embed="rId3"/>
              <a:srcRect l="26247" r="31496"/>
              <a:stretch>
                <a:fillRect/>
              </a:stretch>
            </p:blipFill>
          </mc:Fallback>
        </mc:AlternateContent>
        <p:spPr>
          <a:xfrm>
            <a:off x="0" y="2059955"/>
            <a:ext cx="9144000" cy="2076612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rot="10800000">
            <a:off x="1016001" y="3543905"/>
            <a:ext cx="2213429" cy="19715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V="1">
            <a:off x="1892905" y="3937001"/>
            <a:ext cx="1802191" cy="1354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V="1">
            <a:off x="2721429" y="4608286"/>
            <a:ext cx="1657048" cy="15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3471333" y="4209143"/>
            <a:ext cx="1657049" cy="9555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979333" y="4136567"/>
            <a:ext cx="1898953" cy="13788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4209143" y="4281714"/>
            <a:ext cx="2673047" cy="12337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83513" y="5524290"/>
            <a:ext cx="258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miRNA</a:t>
            </a:r>
            <a:r>
              <a:rPr lang="en-US" dirty="0" smtClean="0"/>
              <a:t> precursor hairpins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7161590" y="3990220"/>
            <a:ext cx="2310191" cy="7402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313714" y="5467053"/>
            <a:ext cx="2573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miRNA</a:t>
            </a:r>
            <a:r>
              <a:rPr lang="en-US" dirty="0" smtClean="0"/>
              <a:t> primary transcript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10800000" flipV="1">
            <a:off x="1016000" y="1669143"/>
            <a:ext cx="604762" cy="3908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1630976" y="1804073"/>
            <a:ext cx="390812" cy="1209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935238" y="1669143"/>
            <a:ext cx="1536096" cy="3908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95020" y="1232972"/>
            <a:ext cx="1741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sRNA</a:t>
            </a:r>
            <a:r>
              <a:rPr lang="en-US" dirty="0" smtClean="0"/>
              <a:t> data peaks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0" y="3074378"/>
            <a:ext cx="9144000" cy="68579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9: summary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5320"/>
            <a:ext cx="8229600" cy="451294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800" dirty="0" smtClean="0"/>
              <a:t>10a: summary is given how many reads were:</a:t>
            </a:r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 lvl="1">
              <a:lnSpc>
                <a:spcPct val="90000"/>
              </a:lnSpc>
            </a:pPr>
            <a:r>
              <a:rPr lang="en-US" sz="1800" i="1" dirty="0" smtClean="0"/>
              <a:t>quality filtered</a:t>
            </a:r>
          </a:p>
          <a:p>
            <a:pPr>
              <a:lnSpc>
                <a:spcPct val="90000"/>
              </a:lnSpc>
            </a:pPr>
            <a:endParaRPr lang="en-US" sz="1800" i="1" dirty="0" smtClean="0"/>
          </a:p>
          <a:p>
            <a:pPr lvl="1">
              <a:lnSpc>
                <a:spcPct val="90000"/>
              </a:lnSpc>
            </a:pPr>
            <a:r>
              <a:rPr lang="en-US" sz="1800" i="1" dirty="0" smtClean="0"/>
              <a:t>length filtered</a:t>
            </a:r>
          </a:p>
          <a:p>
            <a:pPr>
              <a:lnSpc>
                <a:spcPct val="90000"/>
              </a:lnSpc>
            </a:pPr>
            <a:endParaRPr lang="en-US" sz="1800" i="1" dirty="0" smtClean="0"/>
          </a:p>
          <a:p>
            <a:pPr lvl="1">
              <a:lnSpc>
                <a:spcPct val="90000"/>
              </a:lnSpc>
            </a:pPr>
            <a:r>
              <a:rPr lang="en-US" sz="1800" i="1" dirty="0" smtClean="0"/>
              <a:t>not mapped to the genome</a:t>
            </a:r>
          </a:p>
          <a:p>
            <a:pPr>
              <a:lnSpc>
                <a:spcPct val="90000"/>
              </a:lnSpc>
            </a:pPr>
            <a:endParaRPr lang="en-US" sz="1800" i="1" dirty="0" smtClean="0"/>
          </a:p>
          <a:p>
            <a:pPr lvl="1">
              <a:lnSpc>
                <a:spcPct val="90000"/>
              </a:lnSpc>
            </a:pPr>
            <a:r>
              <a:rPr lang="en-US" sz="1800" i="1" dirty="0" smtClean="0"/>
              <a:t>successfully mapped to the genome</a:t>
            </a:r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typically around 90% of the reads are mapped to the genome.</a:t>
            </a:r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software: </a:t>
            </a:r>
            <a:r>
              <a:rPr lang="en-US" sz="1800" b="1" dirty="0" smtClean="0"/>
              <a:t>custom source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Standard features of SMARTAR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pre-processing</a:t>
            </a:r>
          </a:p>
          <a:p>
            <a:endParaRPr lang="en-US" sz="1800" dirty="0" smtClean="0"/>
          </a:p>
          <a:p>
            <a:r>
              <a:rPr lang="en-US" sz="1800" dirty="0" smtClean="0"/>
              <a:t>quality control (</a:t>
            </a:r>
            <a:r>
              <a:rPr lang="en-US" sz="1800" dirty="0" err="1" smtClean="0"/>
              <a:t>phred</a:t>
            </a:r>
            <a:r>
              <a:rPr lang="en-US" sz="1800" dirty="0" smtClean="0"/>
              <a:t> scores, length profiling)</a:t>
            </a:r>
          </a:p>
          <a:p>
            <a:endParaRPr lang="en-US" sz="1800" dirty="0" smtClean="0"/>
          </a:p>
          <a:p>
            <a:r>
              <a:rPr lang="en-US" sz="1800" dirty="0" err="1" smtClean="0"/>
              <a:t>miRNA</a:t>
            </a:r>
            <a:r>
              <a:rPr lang="en-US" sz="1800" dirty="0" smtClean="0"/>
              <a:t> </a:t>
            </a:r>
            <a:r>
              <a:rPr lang="en-US" sz="1800" i="1" dirty="0" smtClean="0"/>
              <a:t>de novo </a:t>
            </a:r>
            <a:r>
              <a:rPr lang="en-US" sz="1800" dirty="0" smtClean="0"/>
              <a:t>discovery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err="1" smtClean="0"/>
              <a:t>miRNA</a:t>
            </a:r>
            <a:r>
              <a:rPr lang="en-US" sz="1800" dirty="0" smtClean="0"/>
              <a:t> profiling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visualization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Added features of SMARTAR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2157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almost all reads (90%) are traced to the genome </a:t>
            </a:r>
          </a:p>
          <a:p>
            <a:endParaRPr lang="en-US" sz="1800" dirty="0" smtClean="0"/>
          </a:p>
          <a:p>
            <a:r>
              <a:rPr lang="en-US" sz="1800" dirty="0" smtClean="0"/>
              <a:t>profiles transcripts genome-wide (including </a:t>
            </a:r>
            <a:r>
              <a:rPr lang="en-US" sz="1800" dirty="0" err="1" smtClean="0"/>
              <a:t>snRNAs</a:t>
            </a:r>
            <a:r>
              <a:rPr lang="en-US" sz="1800" dirty="0" smtClean="0"/>
              <a:t>, </a:t>
            </a:r>
            <a:r>
              <a:rPr lang="en-US" sz="1800" dirty="0" err="1" smtClean="0"/>
              <a:t>snoRNAs</a:t>
            </a:r>
            <a:r>
              <a:rPr lang="en-US" sz="1800" dirty="0" smtClean="0"/>
              <a:t>, etc.)</a:t>
            </a:r>
          </a:p>
          <a:p>
            <a:endParaRPr lang="en-US" sz="1800" dirty="0" smtClean="0"/>
          </a:p>
          <a:p>
            <a:r>
              <a:rPr lang="en-US" sz="1800" dirty="0" smtClean="0"/>
              <a:t>quantifies </a:t>
            </a:r>
            <a:r>
              <a:rPr lang="en-US" sz="1800" dirty="0" err="1" smtClean="0"/>
              <a:t>miRNA</a:t>
            </a:r>
            <a:r>
              <a:rPr lang="en-US" sz="1800" dirty="0" smtClean="0"/>
              <a:t> </a:t>
            </a:r>
            <a:r>
              <a:rPr lang="en-US" sz="1800" dirty="0" err="1" smtClean="0"/>
              <a:t>isoforms</a:t>
            </a:r>
            <a:r>
              <a:rPr lang="en-US" sz="1800" dirty="0" smtClean="0"/>
              <a:t> (also potentially interesting for </a:t>
            </a:r>
            <a:r>
              <a:rPr lang="en-US" sz="1800" dirty="0" err="1" smtClean="0"/>
              <a:t>SNPs</a:t>
            </a:r>
            <a:r>
              <a:rPr lang="en-US" sz="1800" dirty="0" smtClean="0"/>
              <a:t>)</a:t>
            </a:r>
          </a:p>
          <a:p>
            <a:endParaRPr lang="en-US" sz="1800" dirty="0" smtClean="0"/>
          </a:p>
          <a:p>
            <a:r>
              <a:rPr lang="en-US" sz="1800" dirty="0" smtClean="0"/>
              <a:t>considers unassembled parts of the genome</a:t>
            </a:r>
          </a:p>
          <a:p>
            <a:endParaRPr lang="en-US" sz="1800" dirty="0" smtClean="0"/>
          </a:p>
          <a:p>
            <a:r>
              <a:rPr lang="en-US" sz="1800" dirty="0" smtClean="0"/>
              <a:t>considers genomes of human viral pathogens</a:t>
            </a:r>
          </a:p>
          <a:p>
            <a:endParaRPr lang="en-US" sz="1800" dirty="0" smtClean="0"/>
          </a:p>
          <a:p>
            <a:r>
              <a:rPr lang="en-US" sz="1800" dirty="0" smtClean="0"/>
              <a:t>analysis requires one command line per project</a:t>
            </a:r>
          </a:p>
          <a:p>
            <a:endParaRPr lang="en-US" sz="1800" dirty="0" smtClean="0"/>
          </a:p>
          <a:p>
            <a:r>
              <a:rPr lang="en-US" sz="1800" dirty="0" smtClean="0"/>
              <a:t>all output is in spread-sheets, some also in graphics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Overview of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806" y="1552720"/>
            <a:ext cx="2041558" cy="1675972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endParaRPr lang="en-US" sz="1700" dirty="0" smtClean="0"/>
          </a:p>
          <a:p>
            <a:pPr>
              <a:lnSpc>
                <a:spcPct val="70000"/>
              </a:lnSpc>
              <a:buNone/>
            </a:pPr>
            <a:r>
              <a:rPr lang="en-US" sz="1700" dirty="0" smtClean="0"/>
              <a:t>1: quality control</a:t>
            </a:r>
          </a:p>
          <a:p>
            <a:pPr>
              <a:lnSpc>
                <a:spcPct val="70000"/>
              </a:lnSpc>
            </a:pPr>
            <a:endParaRPr lang="en-US" sz="1700" dirty="0" smtClean="0"/>
          </a:p>
          <a:p>
            <a:pPr>
              <a:lnSpc>
                <a:spcPct val="70000"/>
              </a:lnSpc>
              <a:buNone/>
            </a:pPr>
            <a:r>
              <a:rPr lang="en-US" sz="1700" dirty="0" smtClean="0"/>
              <a:t>2: pre-processing</a:t>
            </a:r>
          </a:p>
          <a:p>
            <a:pPr>
              <a:lnSpc>
                <a:spcPct val="70000"/>
              </a:lnSpc>
            </a:pPr>
            <a:endParaRPr lang="en-US" sz="1700" dirty="0" smtClean="0"/>
          </a:p>
          <a:p>
            <a:pPr>
              <a:lnSpc>
                <a:spcPct val="70000"/>
              </a:lnSpc>
              <a:buNone/>
            </a:pPr>
            <a:r>
              <a:rPr lang="en-US" sz="1700" dirty="0" smtClean="0"/>
              <a:t>3: length profiling</a:t>
            </a:r>
          </a:p>
          <a:p>
            <a:pPr>
              <a:lnSpc>
                <a:spcPct val="70000"/>
              </a:lnSpc>
            </a:pPr>
            <a:endParaRPr lang="en-US" sz="17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12306" y="1552720"/>
            <a:ext cx="2274494" cy="13792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700" dirty="0" smtClean="0"/>
              <a:t>8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visualization of data</a:t>
            </a:r>
          </a:p>
          <a:p>
            <a:pPr marL="342900" marR="0" lvl="0" indent="-342900" algn="l" defTabSz="4572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700" noProof="0" dirty="0" smtClean="0"/>
              <a:t>9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summary of results</a:t>
            </a: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69863" y="1552720"/>
            <a:ext cx="2682511" cy="25781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4: </a:t>
            </a: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miRNA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novo 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discovery</a:t>
            </a:r>
          </a:p>
          <a:p>
            <a:pPr marL="342900" marR="0" lvl="0" indent="-342900" algn="l" defTabSz="4572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5: profiling of (</a:t>
            </a: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iso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-) </a:t>
            </a: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miRNAs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lnSpc>
                <a:spcPct val="7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en-US" sz="1700" dirty="0" smtClean="0"/>
          </a:p>
          <a:p>
            <a:pPr marL="342900" lvl="0" indent="-342900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sz="1700" dirty="0" smtClean="0"/>
              <a:t>6 : genome mapping</a:t>
            </a:r>
          </a:p>
          <a:p>
            <a:pPr marL="342900" lvl="0" indent="-342900">
              <a:lnSpc>
                <a:spcPct val="7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en-US" sz="1700" dirty="0" smtClean="0"/>
          </a:p>
          <a:p>
            <a:pPr marL="342900" lvl="0" indent="-342900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sz="1700" dirty="0" smtClean="0"/>
              <a:t>7: annotation breakdown</a:t>
            </a:r>
          </a:p>
          <a:p>
            <a:pPr marL="342900" marR="0" lvl="0" indent="-342900" algn="l" defTabSz="4572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127423" y="1635810"/>
            <a:ext cx="2824951" cy="2103299"/>
          </a:xfrm>
          <a:prstGeom prst="roundRect">
            <a:avLst/>
          </a:prstGeom>
          <a:solidFill>
            <a:schemeClr val="accent1">
              <a:alpha val="1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01780" y="1635810"/>
            <a:ext cx="2824951" cy="2103299"/>
          </a:xfrm>
          <a:prstGeom prst="roundRect">
            <a:avLst/>
          </a:prstGeom>
          <a:solidFill>
            <a:schemeClr val="accent1">
              <a:alpha val="1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063629" y="1635810"/>
            <a:ext cx="2824951" cy="2103299"/>
          </a:xfrm>
          <a:prstGeom prst="roundRect">
            <a:avLst/>
          </a:prstGeom>
          <a:solidFill>
            <a:schemeClr val="accent1">
              <a:alpha val="1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Downstream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49668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b="1" dirty="0" err="1" smtClean="0"/>
              <a:t>tweeDEseq</a:t>
            </a:r>
            <a:r>
              <a:rPr lang="en-US" sz="1800" dirty="0" smtClean="0"/>
              <a:t> (Juan</a:t>
            </a:r>
            <a:r>
              <a:rPr lang="en-US" sz="1800" dirty="0" smtClean="0"/>
              <a:t> Ram</a:t>
            </a:r>
            <a:r>
              <a:rPr lang="en-US" sz="1800" dirty="0" smtClean="0"/>
              <a:t>ón </a:t>
            </a:r>
            <a:r>
              <a:rPr lang="en-US" sz="1800" dirty="0" smtClean="0"/>
              <a:t>Gonzalez</a:t>
            </a:r>
            <a:r>
              <a:rPr lang="en-US" sz="1800" dirty="0" smtClean="0"/>
              <a:t>) can identify differentially regulated transcripts</a:t>
            </a:r>
          </a:p>
          <a:p>
            <a:endParaRPr lang="en-US" sz="1800" i="1" dirty="0" smtClean="0"/>
          </a:p>
          <a:p>
            <a:pPr lvl="1"/>
            <a:r>
              <a:rPr lang="en-US" sz="1800" i="1" dirty="0" smtClean="0"/>
              <a:t>uses Poisson and negative binomial statistics to accurately model lowly and highly expressed transcripts</a:t>
            </a:r>
          </a:p>
          <a:p>
            <a:endParaRPr lang="en-US" sz="1800" i="1" dirty="0" smtClean="0"/>
          </a:p>
          <a:p>
            <a:pPr lvl="1"/>
            <a:r>
              <a:rPr lang="en-US" sz="1800" i="1" dirty="0" smtClean="0"/>
              <a:t>requires large sample numbers (which we have)</a:t>
            </a:r>
          </a:p>
          <a:p>
            <a:endParaRPr lang="en-US" sz="1800" dirty="0" smtClean="0"/>
          </a:p>
          <a:p>
            <a:r>
              <a:rPr lang="en-US" sz="1800" dirty="0" smtClean="0"/>
              <a:t>once differentially regulated transcripts are identified, in-depth characterization can begin.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1: quality control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43947"/>
          </a:xfrm>
        </p:spPr>
        <p:txBody>
          <a:bodyPr>
            <a:normAutofit/>
          </a:bodyPr>
          <a:lstStyle/>
          <a:p>
            <a:r>
              <a:rPr lang="en-US" sz="1800" dirty="0" smtClean="0"/>
              <a:t>1a: sequencing reads are trimmed to 36 </a:t>
            </a:r>
            <a:r>
              <a:rPr lang="en-US" sz="1800" dirty="0" err="1" smtClean="0"/>
              <a:t>nts</a:t>
            </a:r>
            <a:r>
              <a:rPr lang="en-US" sz="1800" dirty="0" smtClean="0"/>
              <a:t> (to reduce batch effect)</a:t>
            </a:r>
          </a:p>
          <a:p>
            <a:endParaRPr lang="en-US" sz="1800" dirty="0" smtClean="0"/>
          </a:p>
          <a:p>
            <a:r>
              <a:rPr lang="en-US" sz="1800" dirty="0" smtClean="0"/>
              <a:t>1b: PHRED quality scores are visualized</a:t>
            </a:r>
          </a:p>
          <a:p>
            <a:endParaRPr lang="en-US" sz="1800" dirty="0" smtClean="0"/>
          </a:p>
          <a:p>
            <a:r>
              <a:rPr lang="en-US" sz="1800" dirty="0" smtClean="0"/>
              <a:t>software: </a:t>
            </a:r>
            <a:r>
              <a:rPr lang="en-US" sz="1800" b="1" dirty="0" smtClean="0"/>
              <a:t>FASTX</a:t>
            </a:r>
            <a:r>
              <a:rPr lang="en-US" sz="1800" dirty="0" smtClean="0"/>
              <a:t> package from Hannon lab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1: quality control (“good” quality example)</a:t>
            </a:r>
            <a:endParaRPr lang="en-US" sz="3200" dirty="0"/>
          </a:p>
        </p:txBody>
      </p:sp>
      <p:pic>
        <p:nvPicPr>
          <p:cNvPr id="5" name="Picture 4" descr="pc1_quality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811034" y="973355"/>
            <a:ext cx="7040880" cy="5440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2: pre-processing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2374"/>
          </a:xfrm>
        </p:spPr>
        <p:txBody>
          <a:bodyPr>
            <a:normAutofit/>
          </a:bodyPr>
          <a:lstStyle/>
          <a:p>
            <a:r>
              <a:rPr lang="en-US" sz="1800" dirty="0" smtClean="0"/>
              <a:t>2a: homo-polymer filtering (if 33 or more of the </a:t>
            </a:r>
            <a:r>
              <a:rPr lang="en-US" sz="1800" dirty="0" err="1" smtClean="0"/>
              <a:t>nts</a:t>
            </a:r>
            <a:r>
              <a:rPr lang="en-US" sz="1800" dirty="0" smtClean="0"/>
              <a:t> are the same)</a:t>
            </a:r>
          </a:p>
          <a:p>
            <a:endParaRPr lang="en-US" sz="1800" dirty="0" smtClean="0"/>
          </a:p>
          <a:p>
            <a:r>
              <a:rPr lang="en-US" sz="1800" dirty="0" smtClean="0"/>
              <a:t>2b: quality filtering (if more than 50% of the </a:t>
            </a:r>
            <a:r>
              <a:rPr lang="en-US" sz="1800" dirty="0" err="1" smtClean="0"/>
              <a:t>nts</a:t>
            </a:r>
            <a:r>
              <a:rPr lang="en-US" sz="1800" dirty="0" smtClean="0"/>
              <a:t> have PHRED 10 or less)</a:t>
            </a:r>
          </a:p>
          <a:p>
            <a:endParaRPr lang="en-US" sz="1800" dirty="0" smtClean="0"/>
          </a:p>
          <a:p>
            <a:r>
              <a:rPr lang="en-US" sz="1800" dirty="0" smtClean="0"/>
              <a:t>2c: adaptor clipping (searches for first 8 </a:t>
            </a:r>
            <a:r>
              <a:rPr lang="en-US" sz="1800" dirty="0" err="1" smtClean="0"/>
              <a:t>nts</a:t>
            </a:r>
            <a:r>
              <a:rPr lang="en-US" sz="1800" dirty="0" smtClean="0"/>
              <a:t> of adapter, 1 mismatch allowed)</a:t>
            </a:r>
          </a:p>
          <a:p>
            <a:endParaRPr lang="en-US" sz="1800" dirty="0" smtClean="0"/>
          </a:p>
          <a:p>
            <a:r>
              <a:rPr lang="en-US" sz="1800" dirty="0" smtClean="0"/>
              <a:t>2d: identical sequences are collapsed (to FASTA format)</a:t>
            </a:r>
          </a:p>
          <a:p>
            <a:endParaRPr lang="en-US" sz="1800" dirty="0" smtClean="0"/>
          </a:p>
          <a:p>
            <a:r>
              <a:rPr lang="en-US" sz="1800" dirty="0" smtClean="0"/>
              <a:t>2e: length filtering (if clipped sequence is less than 18 </a:t>
            </a:r>
            <a:r>
              <a:rPr lang="en-US" sz="1800" dirty="0" err="1" smtClean="0"/>
              <a:t>nts</a:t>
            </a:r>
            <a:r>
              <a:rPr lang="en-US" sz="1800" dirty="0" smtClean="0"/>
              <a:t>)</a:t>
            </a:r>
          </a:p>
          <a:p>
            <a:endParaRPr lang="en-US" sz="1800" dirty="0" smtClean="0"/>
          </a:p>
          <a:p>
            <a:r>
              <a:rPr lang="en-US" sz="1800" dirty="0" smtClean="0"/>
              <a:t>software: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seqbuster</a:t>
            </a:r>
            <a:r>
              <a:rPr lang="en-US" sz="1800" dirty="0" smtClean="0"/>
              <a:t>, </a:t>
            </a:r>
            <a:r>
              <a:rPr lang="en-US" sz="1800" b="1" dirty="0" err="1" smtClean="0"/>
              <a:t>adrec</a:t>
            </a:r>
            <a:r>
              <a:rPr lang="en-US" sz="1800" dirty="0" smtClean="0"/>
              <a:t>, </a:t>
            </a:r>
            <a:r>
              <a:rPr lang="en-US" sz="1800" b="1" dirty="0" err="1" smtClean="0"/>
              <a:t>mapper.pl</a:t>
            </a:r>
            <a:r>
              <a:rPr lang="en-US" sz="1800" dirty="0" smtClean="0"/>
              <a:t>, </a:t>
            </a:r>
            <a:r>
              <a:rPr lang="en-US" sz="1800" b="1" dirty="0" smtClean="0"/>
              <a:t>FASTX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3: length profiling (the “good”)</a:t>
            </a:r>
            <a:endParaRPr lang="en-US" sz="3200" dirty="0"/>
          </a:p>
        </p:txBody>
      </p:sp>
      <p:pic>
        <p:nvPicPr>
          <p:cNvPr id="4" name="Picture 3" descr="pc1_length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798897" y="1142606"/>
            <a:ext cx="4480560" cy="4480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3: length profiling (the “bad”)</a:t>
            </a:r>
            <a:endParaRPr lang="en-US" sz="3200" dirty="0"/>
          </a:p>
        </p:txBody>
      </p:sp>
      <p:pic>
        <p:nvPicPr>
          <p:cNvPr id="5" name="Picture 4" descr="r26_length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727693" y="1142604"/>
            <a:ext cx="4480560" cy="4480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3: length profiling (the </a:t>
            </a:r>
            <a:r>
              <a:rPr lang="en-US" sz="3200" i="1" dirty="0" smtClean="0"/>
              <a:t>“ugly”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pic>
        <p:nvPicPr>
          <p:cNvPr id="5" name="Picture 4" descr="h13_length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798903" y="1118864"/>
            <a:ext cx="4480560" cy="4480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4: </a:t>
            </a:r>
            <a:r>
              <a:rPr lang="en-US" sz="3200" dirty="0" err="1" smtClean="0"/>
              <a:t>miRNA</a:t>
            </a:r>
            <a:r>
              <a:rPr lang="en-US" sz="3200" dirty="0" smtClean="0"/>
              <a:t> </a:t>
            </a:r>
            <a:r>
              <a:rPr lang="en-US" sz="3200" i="1" dirty="0" smtClean="0"/>
              <a:t>de novo </a:t>
            </a:r>
            <a:r>
              <a:rPr lang="en-US" sz="3200" dirty="0" smtClean="0"/>
              <a:t>discovery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9928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4a: reads are mapped stringently to the genome</a:t>
            </a:r>
          </a:p>
          <a:p>
            <a:endParaRPr lang="en-US" sz="1800" dirty="0" smtClean="0"/>
          </a:p>
          <a:p>
            <a:r>
              <a:rPr lang="en-US" sz="1800" dirty="0" smtClean="0"/>
              <a:t>4b: potential </a:t>
            </a:r>
            <a:r>
              <a:rPr lang="en-US" sz="1800" dirty="0" err="1" smtClean="0"/>
              <a:t>miRNA</a:t>
            </a:r>
            <a:r>
              <a:rPr lang="en-US" sz="1800" dirty="0" smtClean="0"/>
              <a:t> hairpins are excised using mappings as guidelines</a:t>
            </a:r>
          </a:p>
          <a:p>
            <a:endParaRPr lang="en-US" sz="1800" dirty="0" smtClean="0"/>
          </a:p>
          <a:p>
            <a:r>
              <a:rPr lang="en-US" sz="1800" dirty="0" smtClean="0"/>
              <a:t>4c: for each potential </a:t>
            </a:r>
            <a:r>
              <a:rPr lang="en-US" sz="1800" dirty="0" err="1" smtClean="0"/>
              <a:t>miRNA</a:t>
            </a:r>
            <a:r>
              <a:rPr lang="en-US" sz="1800" dirty="0" smtClean="0"/>
              <a:t> hairpin a score is assigned based on:</a:t>
            </a:r>
          </a:p>
          <a:p>
            <a:endParaRPr lang="en-US" sz="1700" dirty="0" smtClean="0"/>
          </a:p>
          <a:p>
            <a:pPr lvl="1"/>
            <a:r>
              <a:rPr lang="en-US" sz="1700" i="1" dirty="0" smtClean="0"/>
              <a:t>RNA structure and</a:t>
            </a:r>
          </a:p>
          <a:p>
            <a:endParaRPr lang="en-US" sz="1700" i="1" dirty="0" smtClean="0"/>
          </a:p>
          <a:p>
            <a:pPr lvl="1"/>
            <a:r>
              <a:rPr lang="en-US" sz="1700" i="1" dirty="0" smtClean="0"/>
              <a:t>positions of sequenced </a:t>
            </a:r>
            <a:r>
              <a:rPr lang="en-US" sz="1700" i="1" dirty="0" err="1" smtClean="0"/>
              <a:t>RNAs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software: </a:t>
            </a:r>
            <a:r>
              <a:rPr lang="en-US" sz="1800" b="1" dirty="0" smtClean="0"/>
              <a:t>miRDeep2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875</Words>
  <Application>Microsoft Macintosh PowerPoint</Application>
  <PresentationFormat>On-screen Show (4:3)</PresentationFormat>
  <Paragraphs>153</Paragraphs>
  <Slides>20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SMARTAR: small RNA transcriptome analyzer</vt:lpstr>
      <vt:lpstr>Overview of analysis</vt:lpstr>
      <vt:lpstr>1: quality control</vt:lpstr>
      <vt:lpstr>1: quality control (“good” quality example)</vt:lpstr>
      <vt:lpstr>2: pre-processing</vt:lpstr>
      <vt:lpstr>3: length profiling (the “good”)</vt:lpstr>
      <vt:lpstr>3: length profiling (the “bad”)</vt:lpstr>
      <vt:lpstr>3: length profiling (the “ugly”)</vt:lpstr>
      <vt:lpstr>4: miRNA de novo discovery</vt:lpstr>
      <vt:lpstr>Slide 10</vt:lpstr>
      <vt:lpstr>5: profiling of miRNAs and isoforms</vt:lpstr>
      <vt:lpstr>seqbuster vs. mirdeep2 profiling</vt:lpstr>
      <vt:lpstr>6: genome mapping</vt:lpstr>
      <vt:lpstr>7: annotation breakdown</vt:lpstr>
      <vt:lpstr>7: simple annotation breakdown (the “good” and the “ugly”)</vt:lpstr>
      <vt:lpstr>8: visualization (the miRNA “onco-cluster”)</vt:lpstr>
      <vt:lpstr>9: summary</vt:lpstr>
      <vt:lpstr>Standard features of SMARTAR</vt:lpstr>
      <vt:lpstr>Added features of SMARTAR</vt:lpstr>
      <vt:lpstr>Downstream analysis</vt:lpstr>
    </vt:vector>
  </TitlesOfParts>
  <Company>CRG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non-coding RNAs in human diseases of the brain</dc:title>
  <dc:creator>CRG</dc:creator>
  <cp:lastModifiedBy>elizano</cp:lastModifiedBy>
  <cp:revision>515</cp:revision>
  <dcterms:created xsi:type="dcterms:W3CDTF">2012-03-07T13:58:45Z</dcterms:created>
  <dcterms:modified xsi:type="dcterms:W3CDTF">2012-03-07T14:01:33Z</dcterms:modified>
</cp:coreProperties>
</file>