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73" r:id="rId3"/>
    <p:sldId id="280" r:id="rId4"/>
    <p:sldId id="277" r:id="rId5"/>
    <p:sldId id="268" r:id="rId6"/>
    <p:sldId id="269" r:id="rId7"/>
    <p:sldId id="272" r:id="rId8"/>
    <p:sldId id="262" r:id="rId9"/>
    <p:sldId id="279" r:id="rId10"/>
    <p:sldId id="271" r:id="rId11"/>
    <p:sldId id="266" r:id="rId12"/>
    <p:sldId id="267" r:id="rId13"/>
    <p:sldId id="274" r:id="rId14"/>
    <p:sldId id="275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C2424"/>
    <a:srgbClr val="FFFFFF"/>
    <a:srgbClr val="A11818"/>
    <a:srgbClr val="61616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9" autoAdjust="0"/>
    <p:restoredTop sz="92523" autoAdjust="0"/>
  </p:normalViewPr>
  <p:slideViewPr>
    <p:cSldViewPr snapToObjects="1">
      <p:cViewPr>
        <p:scale>
          <a:sx n="100" d="100"/>
          <a:sy n="100" d="100"/>
        </p:scale>
        <p:origin x="-102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08EFE-97C4-3947-AF5E-DA88A5C8838A}" type="datetimeFigureOut">
              <a:rPr lang="en-US" smtClean="0"/>
              <a:pPr/>
              <a:t>11/28/11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C641F-D8D6-7242-AE5B-ADEC3252BC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C641F-D8D6-7242-AE5B-ADEC3252BC1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EC2424"/>
              </a:buCl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1_Title and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43000"/>
            <a:ext cx="8042276" cy="5562600"/>
          </a:xfrm>
        </p:spPr>
        <p:txBody>
          <a:bodyPr/>
          <a:lstStyle>
            <a:lvl1pPr>
              <a:buClr>
                <a:srgbClr val="EC2424"/>
              </a:buCl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8302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143000"/>
            <a:ext cx="3840480" cy="50292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143000"/>
            <a:ext cx="3840480" cy="50292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_Two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8302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143000"/>
            <a:ext cx="3840480" cy="5486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143000"/>
            <a:ext cx="3840480" cy="5486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1_Title Only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8302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143000"/>
            <a:ext cx="8042276" cy="5181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2800" b="1" i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rgbClr val="EC2424"/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rgbClr val="A11818"/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rgbClr val="EC2424"/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rgbClr val="A11818"/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rgbClr val="EC2424"/>
        </a:buClr>
        <a:buSzPct val="110000"/>
        <a:buFont typeface="Wingdings 2" pitchFamily="18" charset="2"/>
        <a:buChar char=""/>
        <a:defRPr sz="16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err="1" smtClean="0"/>
              <a:t>Geuvadis</a:t>
            </a:r>
            <a:r>
              <a:rPr lang="en-US" sz="2800" dirty="0" smtClean="0"/>
              <a:t> WP4: </a:t>
            </a:r>
            <a:br>
              <a:rPr lang="en-US" sz="2800" dirty="0" smtClean="0"/>
            </a:br>
            <a:r>
              <a:rPr lang="en-US" sz="2800" dirty="0" smtClean="0"/>
              <a:t>RNA sequencing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Progress and Aims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581400"/>
            <a:ext cx="6498159" cy="916641"/>
          </a:xfrm>
        </p:spPr>
        <p:txBody>
          <a:bodyPr>
            <a:normAutofit/>
          </a:bodyPr>
          <a:lstStyle/>
          <a:p>
            <a:r>
              <a:rPr lang="en-US" sz="1600" dirty="0" smtClean="0"/>
              <a:t>Tuuli Lappalainen</a:t>
            </a:r>
          </a:p>
          <a:p>
            <a:r>
              <a:rPr lang="en-US" sz="1600" dirty="0" smtClean="0"/>
              <a:t>University of Geneva</a:t>
            </a:r>
            <a:endParaRPr lang="en-US" sz="16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50441" y="5865159"/>
            <a:ext cx="6498159" cy="916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tabLst/>
              <a:defRPr/>
            </a:pP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Geuvadis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Annual Meeting 2011,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Toulouse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25475" y="2708057"/>
            <a:ext cx="7146925" cy="1588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724400" y="2628681"/>
            <a:ext cx="762000" cy="153988"/>
          </a:xfrm>
          <a:prstGeom prst="rect">
            <a:avLst/>
          </a:prstGeom>
          <a:solidFill>
            <a:srgbClr val="EC2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91200" y="2628681"/>
            <a:ext cx="457200" cy="155576"/>
          </a:xfrm>
          <a:prstGeom prst="rect">
            <a:avLst/>
          </a:prstGeom>
          <a:solidFill>
            <a:srgbClr val="EC2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53200" y="2630269"/>
            <a:ext cx="914400" cy="155576"/>
          </a:xfrm>
          <a:prstGeom prst="rect">
            <a:avLst/>
          </a:prstGeom>
          <a:solidFill>
            <a:srgbClr val="EC2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105400" y="2400081"/>
            <a:ext cx="2438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257800" y="2323881"/>
            <a:ext cx="2438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105400" y="2171481"/>
            <a:ext cx="2438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257800" y="2019081"/>
            <a:ext cx="2438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29200" y="1866681"/>
            <a:ext cx="2438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257800" y="1790481"/>
            <a:ext cx="2438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181600" y="1714281"/>
            <a:ext cx="2438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334000" y="1560293"/>
            <a:ext cx="2438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5486400" y="2781875"/>
            <a:ext cx="1066802" cy="458789"/>
            <a:chOff x="5410200" y="2513806"/>
            <a:chExt cx="1066802" cy="458789"/>
          </a:xfrm>
        </p:grpSpPr>
        <p:cxnSp>
          <p:nvCxnSpPr>
            <p:cNvPr id="21" name="Straight Connector 20"/>
            <p:cNvCxnSpPr/>
            <p:nvPr/>
          </p:nvCxnSpPr>
          <p:spPr>
            <a:xfrm rot="16200000" flipH="1">
              <a:off x="5257403" y="2666603"/>
              <a:ext cx="457994" cy="152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5410199" y="2667002"/>
              <a:ext cx="457204" cy="15240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6172199" y="2667001"/>
              <a:ext cx="457204" cy="15240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6019403" y="2667398"/>
              <a:ext cx="457994" cy="152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410200" y="2514601"/>
              <a:ext cx="533400" cy="4571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0800000" flipV="1">
              <a:off x="5943600" y="2514599"/>
              <a:ext cx="533402" cy="45799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5-Point Star 33"/>
          <p:cNvSpPr/>
          <p:nvPr/>
        </p:nvSpPr>
        <p:spPr>
          <a:xfrm>
            <a:off x="2590800" y="2554069"/>
            <a:ext cx="228600" cy="227805"/>
          </a:xfrm>
          <a:prstGeom prst="star5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5-Point Star 34"/>
          <p:cNvSpPr/>
          <p:nvPr/>
        </p:nvSpPr>
        <p:spPr>
          <a:xfrm>
            <a:off x="4114800" y="2554069"/>
            <a:ext cx="228600" cy="227805"/>
          </a:xfrm>
          <a:prstGeom prst="star5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5-Point Star 35"/>
          <p:cNvSpPr/>
          <p:nvPr/>
        </p:nvSpPr>
        <p:spPr>
          <a:xfrm>
            <a:off x="5257800" y="2554069"/>
            <a:ext cx="228600" cy="227805"/>
          </a:xfrm>
          <a:prstGeom prst="star5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304800" y="1640464"/>
            <a:ext cx="2667000" cy="227805"/>
            <a:chOff x="304800" y="2896395"/>
            <a:chExt cx="2667000" cy="227805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304800" y="3047207"/>
              <a:ext cx="2667000" cy="1588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5-Point Star 38"/>
            <p:cNvSpPr/>
            <p:nvPr/>
          </p:nvSpPr>
          <p:spPr>
            <a:xfrm>
              <a:off x="1676400" y="2896395"/>
              <a:ext cx="228600" cy="227805"/>
            </a:xfrm>
            <a:prstGeom prst="star5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83024"/>
          </a:xfrm>
        </p:spPr>
        <p:txBody>
          <a:bodyPr/>
          <a:lstStyle/>
          <a:p>
            <a:r>
              <a:rPr lang="en-US" dirty="0" smtClean="0"/>
              <a:t>Genetic effects on regulatory variation</a:t>
            </a:r>
            <a:endParaRPr lang="en-US" dirty="0"/>
          </a:p>
        </p:txBody>
      </p:sp>
      <p:sp>
        <p:nvSpPr>
          <p:cNvPr id="44" name="Freeform 43"/>
          <p:cNvSpPr/>
          <p:nvPr/>
        </p:nvSpPr>
        <p:spPr>
          <a:xfrm>
            <a:off x="2819400" y="1715869"/>
            <a:ext cx="1661583" cy="592667"/>
          </a:xfrm>
          <a:custGeom>
            <a:avLst/>
            <a:gdLst>
              <a:gd name="connsiteX0" fmla="*/ 0 w 1661583"/>
              <a:gd name="connsiteY0" fmla="*/ 592667 h 592667"/>
              <a:gd name="connsiteX1" fmla="*/ 558800 w 1661583"/>
              <a:gd name="connsiteY1" fmla="*/ 135467 h 592667"/>
              <a:gd name="connsiteX2" fmla="*/ 1485900 w 1661583"/>
              <a:gd name="connsiteY2" fmla="*/ 21167 h 592667"/>
              <a:gd name="connsiteX3" fmla="*/ 1612900 w 1661583"/>
              <a:gd name="connsiteY3" fmla="*/ 8467 h 592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583" h="592667">
                <a:moveTo>
                  <a:pt x="0" y="592667"/>
                </a:moveTo>
                <a:cubicBezTo>
                  <a:pt x="155575" y="411692"/>
                  <a:pt x="311150" y="230717"/>
                  <a:pt x="558800" y="135467"/>
                </a:cubicBezTo>
                <a:cubicBezTo>
                  <a:pt x="806450" y="40217"/>
                  <a:pt x="1310217" y="42334"/>
                  <a:pt x="1485900" y="21167"/>
                </a:cubicBezTo>
                <a:cubicBezTo>
                  <a:pt x="1661583" y="0"/>
                  <a:pt x="1612900" y="8467"/>
                  <a:pt x="1612900" y="8467"/>
                </a:cubicBezTo>
              </a:path>
            </a:pathLst>
          </a:custGeom>
          <a:ln>
            <a:solidFill>
              <a:schemeClr val="accent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4267200" y="1944469"/>
            <a:ext cx="431800" cy="444500"/>
          </a:xfrm>
          <a:custGeom>
            <a:avLst/>
            <a:gdLst>
              <a:gd name="connsiteX0" fmla="*/ 0 w 431800"/>
              <a:gd name="connsiteY0" fmla="*/ 444500 h 444500"/>
              <a:gd name="connsiteX1" fmla="*/ 127000 w 431800"/>
              <a:gd name="connsiteY1" fmla="*/ 190500 h 444500"/>
              <a:gd name="connsiteX2" fmla="*/ 431800 w 431800"/>
              <a:gd name="connsiteY2" fmla="*/ 0 h 44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1800" h="444500">
                <a:moveTo>
                  <a:pt x="0" y="444500"/>
                </a:moveTo>
                <a:cubicBezTo>
                  <a:pt x="27516" y="354541"/>
                  <a:pt x="55033" y="264583"/>
                  <a:pt x="127000" y="190500"/>
                </a:cubicBezTo>
                <a:cubicBezTo>
                  <a:pt x="198967" y="116417"/>
                  <a:pt x="315383" y="58208"/>
                  <a:pt x="431800" y="0"/>
                </a:cubicBezTo>
              </a:path>
            </a:pathLst>
          </a:custGeom>
          <a:ln>
            <a:solidFill>
              <a:schemeClr val="accent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302000" y="2898338"/>
            <a:ext cx="180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common/rare cis-variants</a:t>
            </a:r>
            <a:endParaRPr lang="en-US" dirty="0"/>
          </a:p>
        </p:txBody>
      </p:sp>
      <p:sp>
        <p:nvSpPr>
          <p:cNvPr id="49" name="Freeform 48"/>
          <p:cNvSpPr/>
          <p:nvPr/>
        </p:nvSpPr>
        <p:spPr>
          <a:xfrm>
            <a:off x="5270500" y="2935069"/>
            <a:ext cx="584200" cy="469900"/>
          </a:xfrm>
          <a:custGeom>
            <a:avLst/>
            <a:gdLst>
              <a:gd name="connsiteX0" fmla="*/ 50800 w 584200"/>
              <a:gd name="connsiteY0" fmla="*/ 0 h 469900"/>
              <a:gd name="connsiteX1" fmla="*/ 88900 w 584200"/>
              <a:gd name="connsiteY1" fmla="*/ 406400 h 469900"/>
              <a:gd name="connsiteX2" fmla="*/ 584200 w 584200"/>
              <a:gd name="connsiteY2" fmla="*/ 381000 h 469900"/>
              <a:gd name="connsiteX3" fmla="*/ 584200 w 584200"/>
              <a:gd name="connsiteY3" fmla="*/ 381000 h 469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4200" h="469900">
                <a:moveTo>
                  <a:pt x="50800" y="0"/>
                </a:moveTo>
                <a:cubicBezTo>
                  <a:pt x="25400" y="171450"/>
                  <a:pt x="0" y="342900"/>
                  <a:pt x="88900" y="406400"/>
                </a:cubicBezTo>
                <a:cubicBezTo>
                  <a:pt x="177800" y="469900"/>
                  <a:pt x="584200" y="381000"/>
                  <a:pt x="584200" y="381000"/>
                </a:cubicBezTo>
                <a:lnTo>
                  <a:pt x="584200" y="381000"/>
                </a:lnTo>
              </a:path>
            </a:pathLst>
          </a:custGeom>
          <a:ln>
            <a:solidFill>
              <a:schemeClr val="accent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2032000" y="1415302"/>
            <a:ext cx="2692400" cy="160867"/>
          </a:xfrm>
          <a:custGeom>
            <a:avLst/>
            <a:gdLst>
              <a:gd name="connsiteX0" fmla="*/ 0 w 2692400"/>
              <a:gd name="connsiteY0" fmla="*/ 160867 h 160867"/>
              <a:gd name="connsiteX1" fmla="*/ 1524000 w 2692400"/>
              <a:gd name="connsiteY1" fmla="*/ 21167 h 160867"/>
              <a:gd name="connsiteX2" fmla="*/ 2692400 w 2692400"/>
              <a:gd name="connsiteY2" fmla="*/ 33867 h 160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92400" h="160867">
                <a:moveTo>
                  <a:pt x="0" y="160867"/>
                </a:moveTo>
                <a:cubicBezTo>
                  <a:pt x="537633" y="101600"/>
                  <a:pt x="1075267" y="42334"/>
                  <a:pt x="1524000" y="21167"/>
                </a:cubicBezTo>
                <a:cubicBezTo>
                  <a:pt x="1972733" y="0"/>
                  <a:pt x="2332566" y="16933"/>
                  <a:pt x="2692400" y="33867"/>
                </a:cubicBezTo>
              </a:path>
            </a:pathLst>
          </a:custGeom>
          <a:ln>
            <a:solidFill>
              <a:schemeClr val="accent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1803400" y="3163669"/>
            <a:ext cx="162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independent effects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1101841" y="1944469"/>
            <a:ext cx="148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trans-eQTLs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308600" y="3431738"/>
            <a:ext cx="162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splicing QTLs</a:t>
            </a:r>
            <a:endParaRPr lang="en-US" dirty="0"/>
          </a:p>
        </p:txBody>
      </p:sp>
      <p:sp>
        <p:nvSpPr>
          <p:cNvPr id="54" name="Content Placeholder 2"/>
          <p:cNvSpPr>
            <a:spLocks noGrp="1"/>
          </p:cNvSpPr>
          <p:nvPr>
            <p:ph idx="1"/>
          </p:nvPr>
        </p:nvSpPr>
        <p:spPr>
          <a:xfrm>
            <a:off x="2209800" y="5297269"/>
            <a:ext cx="5086353" cy="762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Fine-mapping the causal regulatory variants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	</a:t>
            </a:r>
          </a:p>
          <a:p>
            <a:pPr lvl="1"/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 lvl="1"/>
            <a:endParaRPr lang="en-US" b="1" dirty="0" smtClean="0">
              <a:solidFill>
                <a:schemeClr val="tx1"/>
              </a:solidFill>
            </a:endParaRPr>
          </a:p>
          <a:p>
            <a:pPr lvl="1"/>
            <a:endParaRPr lang="en-US" b="1" dirty="0" smtClean="0">
              <a:solidFill>
                <a:schemeClr val="tx1"/>
              </a:solidFill>
            </a:endParaRPr>
          </a:p>
          <a:p>
            <a:pPr lvl="1"/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990600" y="2630269"/>
            <a:ext cx="457200" cy="155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>
            <a:off x="1066800" y="3011269"/>
            <a:ext cx="381000" cy="1588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990600" y="3087469"/>
            <a:ext cx="381000" cy="1588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143000" y="3163669"/>
            <a:ext cx="381000" cy="1588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1143000" y="3239869"/>
            <a:ext cx="381000" cy="1588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1066800" y="3390681"/>
            <a:ext cx="381000" cy="1588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143000" y="3468469"/>
            <a:ext cx="381000" cy="1588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990600" y="3544669"/>
            <a:ext cx="381000" cy="1588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620183" y="2554069"/>
            <a:ext cx="675217" cy="800100"/>
            <a:chOff x="543983" y="2286000"/>
            <a:chExt cx="675217" cy="800100"/>
          </a:xfrm>
        </p:grpSpPr>
        <p:sp>
          <p:nvSpPr>
            <p:cNvPr id="68" name="5-Point Star 67"/>
            <p:cNvSpPr/>
            <p:nvPr/>
          </p:nvSpPr>
          <p:spPr>
            <a:xfrm>
              <a:off x="990600" y="2286000"/>
              <a:ext cx="228600" cy="227805"/>
            </a:xfrm>
            <a:prstGeom prst="star5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543983" y="2590800"/>
              <a:ext cx="294217" cy="495300"/>
            </a:xfrm>
            <a:custGeom>
              <a:avLst/>
              <a:gdLst>
                <a:gd name="connsiteX0" fmla="*/ 294217 w 294217"/>
                <a:gd name="connsiteY0" fmla="*/ 0 h 495300"/>
                <a:gd name="connsiteX1" fmla="*/ 40217 w 294217"/>
                <a:gd name="connsiteY1" fmla="*/ 165100 h 495300"/>
                <a:gd name="connsiteX2" fmla="*/ 52917 w 294217"/>
                <a:gd name="connsiteY2" fmla="*/ 431800 h 495300"/>
                <a:gd name="connsiteX3" fmla="*/ 268817 w 294217"/>
                <a:gd name="connsiteY3" fmla="*/ 495300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17" h="495300">
                  <a:moveTo>
                    <a:pt x="294217" y="0"/>
                  </a:moveTo>
                  <a:cubicBezTo>
                    <a:pt x="187325" y="46566"/>
                    <a:pt x="80434" y="93133"/>
                    <a:pt x="40217" y="165100"/>
                  </a:cubicBezTo>
                  <a:cubicBezTo>
                    <a:pt x="0" y="237067"/>
                    <a:pt x="14817" y="376767"/>
                    <a:pt x="52917" y="431800"/>
                  </a:cubicBezTo>
                  <a:cubicBezTo>
                    <a:pt x="91017" y="486833"/>
                    <a:pt x="179917" y="491066"/>
                    <a:pt x="268817" y="495300"/>
                  </a:cubicBezTo>
                </a:path>
              </a:pathLst>
            </a:custGeom>
            <a:ln>
              <a:solidFill>
                <a:schemeClr val="accent2">
                  <a:lumMod val="75000"/>
                </a:schemeClr>
              </a:solidFill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Freeform 71"/>
          <p:cNvSpPr/>
          <p:nvPr/>
        </p:nvSpPr>
        <p:spPr>
          <a:xfrm>
            <a:off x="1625600" y="1569819"/>
            <a:ext cx="2794000" cy="1377950"/>
          </a:xfrm>
          <a:custGeom>
            <a:avLst/>
            <a:gdLst>
              <a:gd name="connsiteX0" fmla="*/ 0 w 2794000"/>
              <a:gd name="connsiteY0" fmla="*/ 1377950 h 1377950"/>
              <a:gd name="connsiteX1" fmla="*/ 1054100 w 2794000"/>
              <a:gd name="connsiteY1" fmla="*/ 577850 h 1377950"/>
              <a:gd name="connsiteX2" fmla="*/ 1778000 w 2794000"/>
              <a:gd name="connsiteY2" fmla="*/ 95250 h 1377950"/>
              <a:gd name="connsiteX3" fmla="*/ 2794000 w 2794000"/>
              <a:gd name="connsiteY3" fmla="*/ 6350 h 137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94000" h="1377950">
                <a:moveTo>
                  <a:pt x="0" y="1377950"/>
                </a:moveTo>
                <a:cubicBezTo>
                  <a:pt x="378883" y="1084791"/>
                  <a:pt x="757767" y="791633"/>
                  <a:pt x="1054100" y="577850"/>
                </a:cubicBezTo>
                <a:cubicBezTo>
                  <a:pt x="1350433" y="364067"/>
                  <a:pt x="1488017" y="190500"/>
                  <a:pt x="1778000" y="95250"/>
                </a:cubicBezTo>
                <a:cubicBezTo>
                  <a:pt x="2067983" y="0"/>
                  <a:pt x="2430991" y="3175"/>
                  <a:pt x="2794000" y="6350"/>
                </a:cubicBezTo>
              </a:path>
            </a:pathLst>
          </a:custGeom>
          <a:ln>
            <a:solidFill>
              <a:schemeClr val="accent2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228600" y="3660338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miRNA</a:t>
            </a:r>
            <a:r>
              <a:rPr lang="en-US" dirty="0" smtClean="0"/>
              <a:t>/mRNA interactions</a:t>
            </a:r>
            <a:endParaRPr lang="en-US" dirty="0"/>
          </a:p>
        </p:txBody>
      </p:sp>
      <p:grpSp>
        <p:nvGrpSpPr>
          <p:cNvPr id="80" name="Group 79"/>
          <p:cNvGrpSpPr/>
          <p:nvPr/>
        </p:nvGrpSpPr>
        <p:grpSpPr>
          <a:xfrm>
            <a:off x="1371600" y="2554069"/>
            <a:ext cx="6019800" cy="228600"/>
            <a:chOff x="1295400" y="2286000"/>
            <a:chExt cx="6019800" cy="228600"/>
          </a:xfrm>
        </p:grpSpPr>
        <p:sp>
          <p:nvSpPr>
            <p:cNvPr id="74" name="5-Point Star 73"/>
            <p:cNvSpPr/>
            <p:nvPr/>
          </p:nvSpPr>
          <p:spPr>
            <a:xfrm>
              <a:off x="3733800" y="2286000"/>
              <a:ext cx="228600" cy="227805"/>
            </a:xfrm>
            <a:prstGeom prst="star5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5-Point Star 74"/>
            <p:cNvSpPr/>
            <p:nvPr/>
          </p:nvSpPr>
          <p:spPr>
            <a:xfrm>
              <a:off x="4724400" y="2286000"/>
              <a:ext cx="228600" cy="227805"/>
            </a:xfrm>
            <a:prstGeom prst="star5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5-Point Star 75"/>
            <p:cNvSpPr/>
            <p:nvPr/>
          </p:nvSpPr>
          <p:spPr>
            <a:xfrm>
              <a:off x="6248400" y="2286000"/>
              <a:ext cx="228600" cy="227805"/>
            </a:xfrm>
            <a:prstGeom prst="star5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5-Point Star 76"/>
            <p:cNvSpPr/>
            <p:nvPr/>
          </p:nvSpPr>
          <p:spPr>
            <a:xfrm>
              <a:off x="7086600" y="2286795"/>
              <a:ext cx="228600" cy="227805"/>
            </a:xfrm>
            <a:prstGeom prst="star5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5-Point Star 77"/>
            <p:cNvSpPr/>
            <p:nvPr/>
          </p:nvSpPr>
          <p:spPr>
            <a:xfrm>
              <a:off x="3124200" y="2286000"/>
              <a:ext cx="228600" cy="227805"/>
            </a:xfrm>
            <a:prstGeom prst="star5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5-Point Star 78"/>
            <p:cNvSpPr/>
            <p:nvPr/>
          </p:nvSpPr>
          <p:spPr>
            <a:xfrm>
              <a:off x="1295400" y="2286000"/>
              <a:ext cx="228600" cy="227805"/>
            </a:xfrm>
            <a:prstGeom prst="star5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3350728" y="4145339"/>
            <a:ext cx="26219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eQTL analysis</a:t>
            </a:r>
          </a:p>
          <a:p>
            <a:pPr algn="ctr"/>
            <a:r>
              <a:rPr lang="en-US" b="1" dirty="0" smtClean="0"/>
              <a:t>ASE analysis</a:t>
            </a:r>
          </a:p>
          <a:p>
            <a:pPr algn="ctr"/>
            <a:r>
              <a:rPr lang="en-US" b="1" dirty="0" smtClean="0"/>
              <a:t>splicing QTL analyses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44" grpId="0" animBg="1"/>
      <p:bldP spid="45" grpId="0" animBg="1"/>
      <p:bldP spid="46" grpId="0"/>
      <p:bldP spid="49" grpId="0" animBg="1"/>
      <p:bldP spid="50" grpId="0" animBg="1"/>
      <p:bldP spid="51" grpId="0"/>
      <p:bldP spid="52" grpId="0"/>
      <p:bldP spid="53" grpId="0"/>
      <p:bldP spid="54" grpId="0" build="p"/>
      <p:bldP spid="72" grpId="0" animBg="1"/>
      <p:bldP spid="73" grpId="0"/>
      <p:bldP spid="8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genetic variants affect transcriptional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43000"/>
            <a:ext cx="5089525" cy="2743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Integration with functional annotation of the genome: ENCODE, conservation, etc</a:t>
            </a:r>
          </a:p>
          <a:p>
            <a:r>
              <a:rPr lang="en-US" dirty="0" smtClean="0"/>
              <a:t>Regulatory effect of different types of variants</a:t>
            </a:r>
          </a:p>
          <a:p>
            <a:pPr lvl="1"/>
            <a:r>
              <a:rPr lang="en-US" dirty="0" smtClean="0"/>
              <a:t>10,2 M SNPs</a:t>
            </a:r>
          </a:p>
          <a:p>
            <a:pPr lvl="1"/>
            <a:r>
              <a:rPr lang="en-US" dirty="0" smtClean="0"/>
              <a:t>3,2 M small indels</a:t>
            </a:r>
          </a:p>
          <a:p>
            <a:pPr lvl="1"/>
            <a:r>
              <a:rPr lang="en-US" dirty="0" smtClean="0"/>
              <a:t>3,576 large deletions</a:t>
            </a:r>
          </a:p>
          <a:p>
            <a:r>
              <a:rPr lang="en-US" dirty="0" smtClean="0"/>
              <a:t>joint effects of independent regulatory variants for the same gene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rcRect r="34547"/>
          <a:stretch>
            <a:fillRect/>
          </a:stretch>
        </p:blipFill>
        <p:spPr>
          <a:xfrm>
            <a:off x="5510844" y="1203959"/>
            <a:ext cx="3633156" cy="512064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33400" y="4895671"/>
            <a:ext cx="51054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/>
              <a:t>Will we have power to predict regulatory impact of variants based on their properties?</a:t>
            </a:r>
          </a:p>
          <a:p>
            <a:endParaRPr lang="en-US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Evolutionary background of regulatory variation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43000"/>
            <a:ext cx="8042276" cy="43433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Differences between populations</a:t>
            </a:r>
          </a:p>
          <a:p>
            <a:r>
              <a:rPr lang="en-US" dirty="0" smtClean="0"/>
              <a:t>Selective constraint on different types of variants</a:t>
            </a:r>
          </a:p>
          <a:p>
            <a:pPr lvl="1"/>
            <a:r>
              <a:rPr lang="en-US" dirty="0" smtClean="0"/>
              <a:t>eQTLs for mRNA and </a:t>
            </a:r>
            <a:r>
              <a:rPr lang="en-US" dirty="0" err="1" smtClean="0"/>
              <a:t>miRNA</a:t>
            </a:r>
            <a:r>
              <a:rPr lang="en-US" dirty="0" smtClean="0"/>
              <a:t>, </a:t>
            </a:r>
            <a:r>
              <a:rPr lang="en-US" dirty="0" err="1" smtClean="0"/>
              <a:t>miRNA</a:t>
            </a:r>
            <a:r>
              <a:rPr lang="en-US" dirty="0" smtClean="0"/>
              <a:t> target sites, splicing QTLs…  </a:t>
            </a:r>
          </a:p>
          <a:p>
            <a:r>
              <a:rPr lang="en-US" dirty="0" smtClean="0"/>
              <a:t>Adaptive evolution</a:t>
            </a:r>
          </a:p>
          <a:p>
            <a:pPr lvl="1"/>
            <a:r>
              <a:rPr lang="en-US" dirty="0" smtClean="0"/>
              <a:t>independent eQTLs and soft sweeps</a:t>
            </a:r>
          </a:p>
          <a:p>
            <a:pPr lvl="1"/>
            <a:r>
              <a:rPr lang="en-US" dirty="0" smtClean="0"/>
              <a:t>transcriptional networks as the target of selection</a:t>
            </a:r>
          </a:p>
          <a:p>
            <a:r>
              <a:rPr lang="en-US" dirty="0" smtClean="0"/>
              <a:t>Epistatic selection between cis-regulatory and coding variants</a:t>
            </a:r>
          </a:p>
          <a:p>
            <a:pPr lvl="1"/>
            <a:r>
              <a:rPr lang="en-US" dirty="0" smtClean="0"/>
              <a:t>talk today at 5:20pm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regulatory variation in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01675" y="1295401"/>
            <a:ext cx="8042276" cy="32765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EC2424"/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lang="en-US" sz="2400" noProof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Impact size of rare / common regulatory variants</a:t>
            </a:r>
          </a:p>
          <a:p>
            <a:pPr marL="349250" lvl="0" indent="-349250" defTabSz="914400">
              <a:spcBef>
                <a:spcPts val="2000"/>
              </a:spcBef>
              <a:buClr>
                <a:srgbClr val="EC2424"/>
              </a:buClr>
              <a:buSzPct val="110000"/>
              <a:buFont typeface="Wingdings 2" pitchFamily="18" charset="2"/>
              <a:buChar char="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Loss-of-function variants</a:t>
            </a:r>
          </a:p>
          <a:p>
            <a:pPr marL="806450" lvl="1" indent="-349250" defTabSz="914400">
              <a:spcBef>
                <a:spcPts val="2000"/>
              </a:spcBef>
              <a:buClr>
                <a:srgbClr val="EC2424"/>
              </a:buClr>
              <a:buSzPct val="110000"/>
              <a:buFont typeface="Wingdings 2" pitchFamily="18" charset="2"/>
              <a:buChar char="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Functional validation of annotated coding l</a:t>
            </a: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oss-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of-function variants</a:t>
            </a:r>
          </a:p>
          <a:p>
            <a:pPr marL="806450" lvl="1" indent="-349250" defTabSz="914400">
              <a:spcBef>
                <a:spcPts val="2000"/>
              </a:spcBef>
              <a:buClr>
                <a:srgbClr val="EC2424"/>
              </a:buClr>
              <a:buSzPct val="110000"/>
              <a:buFont typeface="Wingdings 2" pitchFamily="18" charset="2"/>
              <a:buChar char="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Identification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of putative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regulatory loss-of-function variants</a:t>
            </a:r>
          </a:p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EC2424"/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Overlap with GWAS hits</a:t>
            </a:r>
          </a:p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EC2424"/>
              </a:buClr>
              <a:buSzPct val="110000"/>
              <a:buFont typeface="Wingdings 2" pitchFamily="18" charset="2"/>
              <a:buChar char="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EC2424"/>
              </a:buClr>
              <a:buSzPct val="110000"/>
              <a:buFont typeface="Wingdings 2" pitchFamily="18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EC2424"/>
              </a:buClr>
              <a:buSzPct val="110000"/>
              <a:buFont typeface="Wingdings 2" pitchFamily="18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EC2424"/>
              </a:buClr>
              <a:buSzPct val="110000"/>
              <a:buFont typeface="Wingdings 2" pitchFamily="18" charset="2"/>
              <a:buChar char="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85800" marR="0" lvl="1" indent="-3365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11818"/>
              </a:buClr>
              <a:buSzPct val="110000"/>
              <a:buFont typeface="Wingdings 2" pitchFamily="18" charset="2"/>
              <a:buChar char=""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85800" marR="0" lvl="1" indent="-3365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11818"/>
              </a:buClr>
              <a:buSzPct val="110000"/>
              <a:buFont typeface="Wingdings 2" pitchFamily="18" charset="2"/>
              <a:buChar char=""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85800" marR="0" lvl="1" indent="-3365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11818"/>
              </a:buClr>
              <a:buSzPct val="110000"/>
              <a:buFont typeface="Wingdings 2" pitchFamily="18" charset="2"/>
              <a:buChar char=""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will we get there?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Sequencing ongoing</a:t>
            </a:r>
          </a:p>
          <a:p>
            <a:pPr lvl="1"/>
            <a:r>
              <a:rPr lang="en-US" dirty="0" smtClean="0"/>
              <a:t>deadline February 15</a:t>
            </a:r>
          </a:p>
          <a:p>
            <a:r>
              <a:rPr lang="en-US" dirty="0" smtClean="0"/>
              <a:t>Pipeline for the low-level data processing – must be clear </a:t>
            </a:r>
            <a:r>
              <a:rPr lang="en-US" i="1" dirty="0" smtClean="0"/>
              <a:t>before</a:t>
            </a:r>
            <a:r>
              <a:rPr lang="en-US" dirty="0" smtClean="0"/>
              <a:t> we have the data</a:t>
            </a:r>
          </a:p>
          <a:p>
            <a:r>
              <a:rPr lang="en-US" dirty="0" smtClean="0"/>
              <a:t>Detailed planning of different segments of the analysis and assignment of responsibilities</a:t>
            </a:r>
          </a:p>
          <a:p>
            <a:pPr>
              <a:buNone/>
            </a:pPr>
            <a:endParaRPr lang="en-US" b="1" dirty="0" smtClean="0">
              <a:solidFill>
                <a:srgbClr val="A11818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A11818"/>
                </a:solidFill>
              </a:rPr>
              <a:t>Discussion 3:30 pm today!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1447800"/>
            <a:ext cx="6629400" cy="4343400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r>
              <a:rPr lang="en-US" sz="1200" b="1" dirty="0" smtClean="0"/>
              <a:t>UNIGE (Geneva)</a:t>
            </a:r>
            <a:endParaRPr lang="en-US" sz="1200" dirty="0" smtClean="0"/>
          </a:p>
          <a:p>
            <a:r>
              <a:rPr lang="en-US" sz="1200" dirty="0" err="1" smtClean="0"/>
              <a:t>Manolis</a:t>
            </a:r>
            <a:r>
              <a:rPr lang="en-US" sz="1200" dirty="0" smtClean="0"/>
              <a:t> Dermitzakis</a:t>
            </a:r>
          </a:p>
          <a:p>
            <a:r>
              <a:rPr lang="en-US" sz="1200" dirty="0" err="1" smtClean="0"/>
              <a:t>Stylianos</a:t>
            </a:r>
            <a:r>
              <a:rPr lang="en-US" sz="1200" dirty="0" smtClean="0"/>
              <a:t> </a:t>
            </a:r>
            <a:r>
              <a:rPr lang="en-US" sz="1200" dirty="0" err="1" smtClean="0"/>
              <a:t>Antonarakis</a:t>
            </a:r>
            <a:endParaRPr lang="en-US" sz="1200" dirty="0" smtClean="0"/>
          </a:p>
          <a:p>
            <a:r>
              <a:rPr lang="en-US" sz="1200" dirty="0" smtClean="0"/>
              <a:t>Tuuli Lappalainen</a:t>
            </a:r>
          </a:p>
          <a:p>
            <a:r>
              <a:rPr lang="en-US" sz="1200" dirty="0" smtClean="0"/>
              <a:t>Thomas </a:t>
            </a:r>
            <a:r>
              <a:rPr lang="en-US" sz="1200" dirty="0" err="1" smtClean="0"/>
              <a:t>Giger</a:t>
            </a:r>
            <a:endParaRPr lang="en-US" sz="1200" dirty="0" smtClean="0"/>
          </a:p>
          <a:p>
            <a:r>
              <a:rPr lang="en-US" sz="1200" dirty="0" smtClean="0"/>
              <a:t>Emilie </a:t>
            </a:r>
            <a:r>
              <a:rPr lang="en-US" sz="1200" dirty="0" err="1" smtClean="0"/>
              <a:t>Falconnet</a:t>
            </a:r>
            <a:endParaRPr lang="en-US" sz="1200" dirty="0" smtClean="0"/>
          </a:p>
          <a:p>
            <a:r>
              <a:rPr lang="en-US" sz="1200" dirty="0" smtClean="0"/>
              <a:t>Luciana Romano </a:t>
            </a:r>
          </a:p>
          <a:p>
            <a:r>
              <a:rPr lang="en-US" sz="1200" dirty="0" smtClean="0"/>
              <a:t>Alexandra </a:t>
            </a:r>
            <a:r>
              <a:rPr lang="en-US" sz="1200" dirty="0" err="1" smtClean="0"/>
              <a:t>Planchon</a:t>
            </a:r>
            <a:endParaRPr lang="en-US" sz="1200" dirty="0" smtClean="0"/>
          </a:p>
          <a:p>
            <a:endParaRPr lang="en-US" sz="1200" dirty="0" smtClean="0"/>
          </a:p>
          <a:p>
            <a:r>
              <a:rPr lang="en-US" sz="1200" b="1" dirty="0" smtClean="0"/>
              <a:t>CRG/CNAG/USC (Barcelona)</a:t>
            </a:r>
            <a:endParaRPr lang="en-US" sz="1200" dirty="0" smtClean="0"/>
          </a:p>
          <a:p>
            <a:r>
              <a:rPr lang="en-US" sz="1200" dirty="0" smtClean="0"/>
              <a:t>Xavier </a:t>
            </a:r>
            <a:r>
              <a:rPr lang="en-US" sz="1200" dirty="0" err="1" smtClean="0"/>
              <a:t>Estivill</a:t>
            </a:r>
            <a:endParaRPr lang="en-US" sz="1200" dirty="0" smtClean="0"/>
          </a:p>
          <a:p>
            <a:r>
              <a:rPr lang="en-US" sz="1200" dirty="0" err="1" smtClean="0"/>
              <a:t>Ivo</a:t>
            </a:r>
            <a:r>
              <a:rPr lang="en-US" sz="1200" dirty="0" smtClean="0"/>
              <a:t> Gut</a:t>
            </a:r>
          </a:p>
          <a:p>
            <a:r>
              <a:rPr lang="en-US" sz="1200" dirty="0" err="1" smtClean="0"/>
              <a:t>Roderic</a:t>
            </a:r>
            <a:r>
              <a:rPr lang="en-US" sz="1200" dirty="0" smtClean="0"/>
              <a:t> </a:t>
            </a:r>
            <a:r>
              <a:rPr lang="en-US" sz="1200" dirty="0" err="1" smtClean="0"/>
              <a:t>Guigo</a:t>
            </a:r>
            <a:endParaRPr lang="en-US" sz="1200" dirty="0" smtClean="0"/>
          </a:p>
          <a:p>
            <a:r>
              <a:rPr lang="en-US" sz="1200" dirty="0" smtClean="0"/>
              <a:t>Angel </a:t>
            </a:r>
            <a:r>
              <a:rPr lang="en-US" sz="1200" dirty="0" err="1" smtClean="0"/>
              <a:t>Carracedo</a:t>
            </a:r>
            <a:r>
              <a:rPr lang="en-US" sz="1200" dirty="0" smtClean="0"/>
              <a:t> Alvarez</a:t>
            </a:r>
          </a:p>
          <a:p>
            <a:r>
              <a:rPr lang="en-US" sz="1200" dirty="0" smtClean="0"/>
              <a:t>Gabrielle </a:t>
            </a:r>
            <a:r>
              <a:rPr lang="en-US" sz="1200" dirty="0" err="1" smtClean="0"/>
              <a:t>Bertier</a:t>
            </a:r>
            <a:r>
              <a:rPr lang="en-US" sz="1200" dirty="0" smtClean="0"/>
              <a:t> </a:t>
            </a:r>
          </a:p>
          <a:p>
            <a:r>
              <a:rPr lang="en-US" sz="1200" dirty="0" smtClean="0"/>
              <a:t>Esther </a:t>
            </a:r>
            <a:r>
              <a:rPr lang="en-US" sz="1200" dirty="0" err="1" smtClean="0"/>
              <a:t>Lizano</a:t>
            </a:r>
            <a:endParaRPr lang="en-US" sz="1200" dirty="0" smtClean="0"/>
          </a:p>
          <a:p>
            <a:r>
              <a:rPr lang="en-US" sz="1200" dirty="0" err="1" smtClean="0"/>
              <a:t>Micha</a:t>
            </a:r>
            <a:r>
              <a:rPr lang="en-US" sz="1200" dirty="0" smtClean="0"/>
              <a:t> </a:t>
            </a:r>
            <a:r>
              <a:rPr lang="en-US" sz="1200" dirty="0" err="1" smtClean="0"/>
              <a:t>Sammeth</a:t>
            </a:r>
            <a:endParaRPr lang="en-US" sz="1200" dirty="0" smtClean="0"/>
          </a:p>
          <a:p>
            <a:endParaRPr lang="en-US" sz="1200" dirty="0" smtClean="0"/>
          </a:p>
          <a:p>
            <a:r>
              <a:rPr lang="en-US" sz="1200" b="1" dirty="0" smtClean="0"/>
              <a:t>ICMB (Kiel)</a:t>
            </a:r>
            <a:endParaRPr lang="en-US" sz="1200" dirty="0" smtClean="0"/>
          </a:p>
          <a:p>
            <a:r>
              <a:rPr lang="en-US" sz="1200" dirty="0" smtClean="0"/>
              <a:t>Stefan Schreiber</a:t>
            </a:r>
          </a:p>
          <a:p>
            <a:r>
              <a:rPr lang="en-US" sz="1200" dirty="0" smtClean="0"/>
              <a:t>Philip </a:t>
            </a:r>
            <a:r>
              <a:rPr lang="en-US" sz="1200" dirty="0" err="1" smtClean="0"/>
              <a:t>Rosenstiel</a:t>
            </a:r>
            <a:endParaRPr lang="en-US" sz="1200" dirty="0" smtClean="0"/>
          </a:p>
          <a:p>
            <a:r>
              <a:rPr lang="en-US" sz="1200" dirty="0" smtClean="0"/>
              <a:t>Matthias </a:t>
            </a:r>
            <a:r>
              <a:rPr lang="en-US" sz="1200" dirty="0" err="1" smtClean="0"/>
              <a:t>Barann</a:t>
            </a:r>
            <a:endParaRPr lang="en-US" sz="1200" dirty="0" smtClean="0"/>
          </a:p>
          <a:p>
            <a:r>
              <a:rPr lang="en-US" sz="1200" b="1" dirty="0" smtClean="0"/>
              <a:t>MPIMG (Berlin)</a:t>
            </a:r>
            <a:endParaRPr lang="en-US" sz="1200" dirty="0" smtClean="0"/>
          </a:p>
          <a:p>
            <a:r>
              <a:rPr lang="en-US" sz="1200" dirty="0" smtClean="0"/>
              <a:t>Hans </a:t>
            </a:r>
            <a:r>
              <a:rPr lang="en-US" sz="1200" dirty="0" err="1" smtClean="0"/>
              <a:t>Lehrach</a:t>
            </a:r>
            <a:endParaRPr lang="en-US" sz="1200" dirty="0" smtClean="0"/>
          </a:p>
          <a:p>
            <a:r>
              <a:rPr lang="en-US" sz="1200" dirty="0" smtClean="0"/>
              <a:t>Ralf </a:t>
            </a:r>
            <a:r>
              <a:rPr lang="en-US" sz="1200" dirty="0" err="1" smtClean="0"/>
              <a:t>Sudbrak</a:t>
            </a:r>
            <a:endParaRPr lang="en-US" sz="1200" dirty="0" smtClean="0"/>
          </a:p>
          <a:p>
            <a:r>
              <a:rPr lang="en-US" sz="1200" dirty="0" smtClean="0"/>
              <a:t>Marc Sultan</a:t>
            </a:r>
          </a:p>
          <a:p>
            <a:endParaRPr lang="en-US" sz="1200" dirty="0" smtClean="0"/>
          </a:p>
          <a:p>
            <a:r>
              <a:rPr lang="en-US" sz="1200" b="1" dirty="0" smtClean="0"/>
              <a:t>LUMC (Leiden)</a:t>
            </a:r>
            <a:endParaRPr lang="en-US" sz="1200" dirty="0" smtClean="0"/>
          </a:p>
          <a:p>
            <a:r>
              <a:rPr lang="en-US" sz="1200" dirty="0" err="1" smtClean="0"/>
              <a:t>Gert</a:t>
            </a:r>
            <a:r>
              <a:rPr lang="en-US" sz="1200" dirty="0" smtClean="0"/>
              <a:t>-Jan van </a:t>
            </a:r>
            <a:r>
              <a:rPr lang="en-US" sz="1200" dirty="0" err="1" smtClean="0"/>
              <a:t>Ommen</a:t>
            </a:r>
            <a:r>
              <a:rPr lang="en-US" sz="1200" dirty="0" smtClean="0"/>
              <a:t> </a:t>
            </a:r>
          </a:p>
          <a:p>
            <a:r>
              <a:rPr lang="en-US" sz="1200" dirty="0" smtClean="0"/>
              <a:t>Peter ‘</a:t>
            </a:r>
            <a:r>
              <a:rPr lang="en-US" sz="1200" dirty="0" err="1" smtClean="0"/>
              <a:t>t</a:t>
            </a:r>
            <a:r>
              <a:rPr lang="en-US" sz="1200" dirty="0" smtClean="0"/>
              <a:t> </a:t>
            </a:r>
            <a:r>
              <a:rPr lang="en-US" sz="1200" dirty="0" err="1" smtClean="0"/>
              <a:t>Hoen</a:t>
            </a:r>
            <a:r>
              <a:rPr lang="en-US" sz="1200" dirty="0" smtClean="0"/>
              <a:t> </a:t>
            </a:r>
          </a:p>
          <a:p>
            <a:endParaRPr lang="en-US" sz="1200" dirty="0" smtClean="0"/>
          </a:p>
          <a:p>
            <a:r>
              <a:rPr lang="en-US" sz="1200" b="1" dirty="0" smtClean="0"/>
              <a:t>UU (Uppsala)</a:t>
            </a:r>
            <a:endParaRPr lang="en-US" sz="1200" dirty="0" smtClean="0"/>
          </a:p>
          <a:p>
            <a:r>
              <a:rPr lang="en-US" sz="1200" dirty="0" smtClean="0"/>
              <a:t>Ann-Christine </a:t>
            </a:r>
            <a:r>
              <a:rPr lang="en-US" sz="1200" dirty="0" err="1" smtClean="0"/>
              <a:t>Syvänen</a:t>
            </a:r>
            <a:endParaRPr lang="en-US" sz="1200" dirty="0" smtClean="0"/>
          </a:p>
          <a:p>
            <a:r>
              <a:rPr lang="en-US" sz="1200" dirty="0" smtClean="0"/>
              <a:t>Mathias </a:t>
            </a:r>
            <a:r>
              <a:rPr lang="en-US" sz="1200" dirty="0" err="1" smtClean="0"/>
              <a:t>Brännvall</a:t>
            </a:r>
            <a:r>
              <a:rPr lang="en-US" sz="1200" dirty="0" smtClean="0"/>
              <a:t> </a:t>
            </a:r>
          </a:p>
          <a:p>
            <a:endParaRPr lang="en-US" sz="1200" dirty="0" smtClean="0"/>
          </a:p>
          <a:p>
            <a:r>
              <a:rPr lang="en-US" sz="1200" b="1" dirty="0" smtClean="0"/>
              <a:t>HMGU (Munich)</a:t>
            </a:r>
            <a:endParaRPr lang="en-US" sz="1200" dirty="0" smtClean="0"/>
          </a:p>
          <a:p>
            <a:r>
              <a:rPr lang="en-US" sz="1200" dirty="0" smtClean="0"/>
              <a:t>Thomas </a:t>
            </a:r>
            <a:r>
              <a:rPr lang="en-US" sz="1200" dirty="0" err="1" smtClean="0"/>
              <a:t>Meitinger</a:t>
            </a:r>
            <a:endParaRPr lang="en-US" sz="1200" dirty="0" smtClean="0"/>
          </a:p>
          <a:p>
            <a:r>
              <a:rPr lang="en-US" sz="1200" dirty="0" smtClean="0"/>
              <a:t>Tim Strom</a:t>
            </a:r>
          </a:p>
          <a:p>
            <a:endParaRPr lang="en-US" sz="1200" dirty="0" smtClean="0"/>
          </a:p>
          <a:p>
            <a:r>
              <a:rPr lang="en-US" sz="1200" b="1" dirty="0" smtClean="0"/>
              <a:t>EBI</a:t>
            </a:r>
            <a:endParaRPr lang="en-US" sz="1200" dirty="0" smtClean="0"/>
          </a:p>
          <a:p>
            <a:r>
              <a:rPr lang="en-US" sz="1200" dirty="0" smtClean="0"/>
              <a:t>Paul </a:t>
            </a:r>
            <a:r>
              <a:rPr lang="en-US" sz="1200" dirty="0" err="1" smtClean="0"/>
              <a:t>Flicek</a:t>
            </a:r>
            <a:endParaRPr lang="en-US" sz="1200" dirty="0" smtClean="0"/>
          </a:p>
          <a:p>
            <a:r>
              <a:rPr lang="en-US" sz="1200" dirty="0" err="1" smtClean="0"/>
              <a:t>Natalja</a:t>
            </a:r>
            <a:r>
              <a:rPr lang="en-US" sz="1200" dirty="0" smtClean="0"/>
              <a:t> </a:t>
            </a:r>
            <a:r>
              <a:rPr lang="en-US" sz="1200" dirty="0" err="1" smtClean="0"/>
              <a:t>Kurbatova</a:t>
            </a:r>
            <a:endParaRPr lang="en-US" sz="1200" dirty="0" smtClean="0"/>
          </a:p>
          <a:p>
            <a:r>
              <a:rPr lang="en-US" sz="1200" dirty="0" err="1" smtClean="0"/>
              <a:t>Ilkka</a:t>
            </a:r>
            <a:r>
              <a:rPr lang="en-US" sz="1200" dirty="0" smtClean="0"/>
              <a:t> Lappalainen</a:t>
            </a:r>
          </a:p>
          <a:p>
            <a:r>
              <a:rPr lang="en-US" sz="1200" b="1" dirty="0" smtClean="0"/>
              <a:t> </a:t>
            </a:r>
          </a:p>
          <a:p>
            <a:endParaRPr lang="en-US" sz="1200" b="1" dirty="0" smtClean="0"/>
          </a:p>
          <a:p>
            <a:r>
              <a:rPr lang="en-US" sz="1200" b="1" dirty="0" smtClean="0"/>
              <a:t>ECACC</a:t>
            </a:r>
            <a:endParaRPr lang="en-US" sz="1200" dirty="0" smtClean="0"/>
          </a:p>
          <a:p>
            <a:r>
              <a:rPr lang="en-US" sz="1200" dirty="0" smtClean="0"/>
              <a:t>Bryan Bolton </a:t>
            </a:r>
          </a:p>
          <a:p>
            <a:r>
              <a:rPr lang="en-US" sz="1200" dirty="0" smtClean="0"/>
              <a:t>Karen Ball</a:t>
            </a:r>
          </a:p>
          <a:p>
            <a:r>
              <a:rPr lang="en-US" sz="1200" dirty="0" smtClean="0"/>
              <a:t>Edward Burnett</a:t>
            </a:r>
          </a:p>
          <a:p>
            <a:r>
              <a:rPr lang="en-US" sz="1200" dirty="0" smtClean="0"/>
              <a:t>Jim Cooper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b="1" dirty="0" smtClean="0"/>
              <a:t>Let me know who’s missing!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958763" y="6019800"/>
            <a:ext cx="7042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A11818"/>
                </a:solidFill>
              </a:rPr>
              <a:t>Check out the WP4 wiki: </a:t>
            </a:r>
            <a:r>
              <a:rPr lang="en-US" b="1" dirty="0" err="1" smtClean="0">
                <a:solidFill>
                  <a:srgbClr val="A11818"/>
                </a:solidFill>
              </a:rPr>
              <a:t>www.geuvadis.org</a:t>
            </a:r>
            <a:r>
              <a:rPr lang="en-US" b="1" dirty="0" smtClean="0">
                <a:solidFill>
                  <a:srgbClr val="A11818"/>
                </a:solidFill>
              </a:rPr>
              <a:t>  &gt; Private &gt; Wikis</a:t>
            </a:r>
            <a:endParaRPr lang="en-US" b="1" dirty="0">
              <a:solidFill>
                <a:srgbClr val="A1181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564776"/>
            <a:ext cx="8042276" cy="883024"/>
          </a:xfrm>
        </p:spPr>
        <p:txBody>
          <a:bodyPr/>
          <a:lstStyle/>
          <a:p>
            <a:r>
              <a:rPr lang="en-US" dirty="0" smtClean="0"/>
              <a:t>Genomics, meet </a:t>
            </a:r>
            <a:r>
              <a:rPr lang="en-US" dirty="0" err="1" smtClean="0"/>
              <a:t>transcriptomics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RNA sequencing of ~500 individuals from the 1000 Genomes </a:t>
            </a:r>
            <a:endParaRPr lang="en-US" sz="2000" dirty="0"/>
          </a:p>
        </p:txBody>
      </p:sp>
      <p:grpSp>
        <p:nvGrpSpPr>
          <p:cNvPr id="10" name="Group 9"/>
          <p:cNvGrpSpPr/>
          <p:nvPr/>
        </p:nvGrpSpPr>
        <p:grpSpPr>
          <a:xfrm>
            <a:off x="4876800" y="1676400"/>
            <a:ext cx="3161488" cy="2912044"/>
            <a:chOff x="4046618" y="2486488"/>
            <a:chExt cx="3730882" cy="330471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rcRect l="40157" t="8448" r="34488" b="46931"/>
            <a:stretch>
              <a:fillRect/>
            </a:stretch>
          </p:blipFill>
          <p:spPr>
            <a:xfrm>
              <a:off x="4046618" y="2486488"/>
              <a:ext cx="3730882" cy="3304711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5799173" y="2671154"/>
              <a:ext cx="831011" cy="3667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 smtClean="0"/>
                <a:t>FIN</a:t>
              </a:r>
              <a:endParaRPr lang="en-US" sz="15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043019" y="3037895"/>
              <a:ext cx="845901" cy="3667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 smtClean="0"/>
                <a:t>GBR</a:t>
              </a:r>
              <a:endParaRPr lang="en-US" sz="15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714999" y="3516868"/>
              <a:ext cx="915184" cy="3667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 smtClean="0"/>
                <a:t>TSI</a:t>
              </a:r>
              <a:endParaRPr lang="en-US" sz="15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066059" y="3333497"/>
              <a:ext cx="1002886" cy="3667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 smtClean="0"/>
                <a:t>CEU</a:t>
              </a:r>
              <a:endParaRPr lang="en-US" sz="15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34000" y="5029200"/>
              <a:ext cx="824868" cy="3667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 smtClean="0"/>
                <a:t>YRI</a:t>
              </a:r>
              <a:endParaRPr lang="en-US" sz="1500" dirty="0"/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15000"/>
            <a:ext cx="9144000" cy="1180407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914400" y="1691641"/>
          <a:ext cx="3352800" cy="1813559"/>
        </p:xfrm>
        <a:graphic>
          <a:graphicData uri="http://schemas.openxmlformats.org/drawingml/2006/table">
            <a:tbl>
              <a:tblPr/>
              <a:tblGrid>
                <a:gridCol w="878623"/>
                <a:gridCol w="1025060"/>
                <a:gridCol w="1449117"/>
              </a:tblGrid>
              <a:tr h="45720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baseline="0" dirty="0" err="1" smtClean="0">
                          <a:latin typeface="Verdana"/>
                        </a:rPr>
                        <a:t>Geuvadis</a:t>
                      </a:r>
                      <a:endParaRPr lang="en-US" sz="1400" b="1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latin typeface="Verdana"/>
                        </a:rPr>
                        <a:t>in</a:t>
                      </a:r>
                      <a:r>
                        <a:rPr lang="en-US" sz="1400" b="1" i="0" u="none" strike="noStrike" baseline="0" dirty="0" smtClean="0">
                          <a:latin typeface="Verdana"/>
                        </a:rPr>
                        <a:t> </a:t>
                      </a:r>
                      <a:r>
                        <a:rPr lang="en-US" sz="1400" b="1" i="0" u="none" strike="noStrike" dirty="0" smtClean="0">
                          <a:latin typeface="Verdana"/>
                        </a:rPr>
                        <a:t>1000G </a:t>
                      </a:r>
                      <a:r>
                        <a:rPr lang="en-US" sz="1400" b="1" i="0" u="none" strike="noStrike" dirty="0">
                          <a:latin typeface="Verdana"/>
                        </a:rPr>
                        <a:t>Phase1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Verdana"/>
                        </a:rPr>
                        <a:t>TSI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Verdana"/>
                        </a:rPr>
                        <a:t>93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Verdana"/>
                        </a:rPr>
                        <a:t>92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Verdana"/>
                        </a:rPr>
                        <a:t>GBR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Verdana"/>
                        </a:rPr>
                        <a:t>96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Verdana"/>
                        </a:rPr>
                        <a:t>86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Verdana"/>
                        </a:rPr>
                        <a:t>FIN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Verdana"/>
                        </a:rPr>
                        <a:t>95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Verdana"/>
                        </a:rPr>
                        <a:t>89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Verdana"/>
                        </a:rPr>
                        <a:t>CEU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Verdana"/>
                        </a:rPr>
                        <a:t>92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Verdana"/>
                        </a:rPr>
                        <a:t>79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Verdana"/>
                        </a:rPr>
                        <a:t>YRI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Verdana"/>
                        </a:rPr>
                        <a:t>89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Verdana"/>
                        </a:rPr>
                        <a:t>77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A11818"/>
                          </a:solidFill>
                          <a:latin typeface="Verdana"/>
                        </a:rPr>
                        <a:t>TOTAL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A11818"/>
                          </a:solidFill>
                          <a:latin typeface="Verdana"/>
                        </a:rPr>
                        <a:t>465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A11818"/>
                          </a:solidFill>
                          <a:latin typeface="Verdana"/>
                        </a:rPr>
                        <a:t>423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838200" y="3733800"/>
            <a:ext cx="3581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All the 465 samples have Omni 2.5M genotypes</a:t>
            </a:r>
            <a:endParaRPr lang="en-US" sz="1600" dirty="0">
              <a:solidFill>
                <a:srgbClr val="A11818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4780002"/>
            <a:ext cx="73524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Integrated haplotypes of SNPs, indels, structural variants of total ~ 13M variants (7M MAF &gt; 5%)   +   </a:t>
            </a:r>
            <a:r>
              <a:rPr lang="en-US" sz="1500" b="1" dirty="0" err="1" smtClean="0"/>
              <a:t>mRNAseq</a:t>
            </a:r>
            <a:r>
              <a:rPr lang="en-US" sz="1500" b="1" dirty="0" smtClean="0"/>
              <a:t>   +   </a:t>
            </a:r>
            <a:r>
              <a:rPr lang="en-US" sz="1500" b="1" dirty="0" err="1" smtClean="0"/>
              <a:t>miRNAseq</a:t>
            </a:r>
            <a:endParaRPr lang="en-US" sz="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/>
          <p:cNvPicPr>
            <a:picLocks noChangeAspect="1"/>
          </p:cNvPicPr>
          <p:nvPr/>
        </p:nvPicPr>
        <p:blipFill>
          <a:blip r:embed="rId2"/>
          <a:srcRect l="46299" t="12202" r="43937" b="71335"/>
          <a:stretch>
            <a:fillRect/>
          </a:stretch>
        </p:blipFill>
        <p:spPr>
          <a:xfrm>
            <a:off x="3986115" y="1649244"/>
            <a:ext cx="4953062" cy="437055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609600"/>
            <a:ext cx="8042276" cy="1524000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>
              <a:buNone/>
            </a:pPr>
            <a:endParaRPr lang="en-US" dirty="0" smtClean="0"/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7162800" y="2133600"/>
            <a:ext cx="609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Helvetica"/>
                <a:cs typeface="Helvetica"/>
              </a:rPr>
              <a:t>UU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62800" y="2346067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48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6781800" y="3124200"/>
            <a:ext cx="514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72</a:t>
            </a:r>
            <a:endParaRPr lang="en-US" sz="1600" dirty="0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83024"/>
          </a:xfrm>
        </p:spPr>
        <p:txBody>
          <a:bodyPr/>
          <a:lstStyle/>
          <a:p>
            <a:r>
              <a:rPr lang="en-US" dirty="0" smtClean="0"/>
              <a:t>Samples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31738" y="1611630"/>
            <a:ext cx="3572470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Transformed lymphoblastoid cell lines from </a:t>
            </a:r>
            <a:r>
              <a:rPr lang="en-US" dirty="0" err="1" smtClean="0"/>
              <a:t>Coriell</a:t>
            </a:r>
            <a:r>
              <a:rPr lang="en-US" dirty="0" smtClean="0"/>
              <a:t> &amp; UNIGE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Cell culture at ECACC: Cell pellets for RNA isolation + cell banks for all the partners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RNA extracted at UNIGE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Sequencing in 7 partner labs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/>
            <a:r>
              <a:rPr lang="en-US" dirty="0" smtClean="0"/>
              <a:t>Randomization of the sample processing</a:t>
            </a:r>
            <a:endParaRPr lang="en-US" dirty="0"/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6629400" y="2971800"/>
            <a:ext cx="914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Helvetica"/>
                <a:cs typeface="Helvetica"/>
              </a:rPr>
              <a:t>ICMB</a:t>
            </a: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6934200" y="3429000"/>
            <a:ext cx="1143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Helvetica"/>
                <a:cs typeface="Helvetica"/>
              </a:rPr>
              <a:t>MPIMG</a:t>
            </a: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6858000" y="3944779"/>
            <a:ext cx="1143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Helvetica"/>
                <a:cs typeface="Helvetica"/>
              </a:rPr>
              <a:t>HMGU</a:t>
            </a:r>
          </a:p>
        </p:txBody>
      </p:sp>
      <p:sp>
        <p:nvSpPr>
          <p:cNvPr id="38" name="Text Box 16"/>
          <p:cNvSpPr txBox="1">
            <a:spLocks noChangeArrowheads="1"/>
          </p:cNvSpPr>
          <p:nvPr/>
        </p:nvSpPr>
        <p:spPr bwMode="auto">
          <a:xfrm>
            <a:off x="6096000" y="4218801"/>
            <a:ext cx="914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Helvetica"/>
                <a:cs typeface="Helvetica"/>
              </a:rPr>
              <a:t>UNIGE</a:t>
            </a:r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5029200" y="4881265"/>
            <a:ext cx="2057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Helvetica"/>
                <a:cs typeface="Helvetica"/>
              </a:rPr>
              <a:t>CRG/CNAG/USC</a:t>
            </a:r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5943600" y="3429000"/>
            <a:ext cx="914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Helvetica"/>
                <a:cs typeface="Helvetica"/>
              </a:rPr>
              <a:t>LUMC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096000" y="3593068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48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7086600" y="4157246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48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7162800" y="3581400"/>
            <a:ext cx="514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72</a:t>
            </a:r>
            <a:endParaRPr lang="en-US" sz="1600" dirty="0"/>
          </a:p>
        </p:txBody>
      </p:sp>
      <p:sp>
        <p:nvSpPr>
          <p:cNvPr id="44" name="TextBox 43"/>
          <p:cNvSpPr txBox="1"/>
          <p:nvPr/>
        </p:nvSpPr>
        <p:spPr>
          <a:xfrm>
            <a:off x="5810452" y="5117068"/>
            <a:ext cx="514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96</a:t>
            </a:r>
            <a:endParaRPr 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5943600" y="4431268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111+354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609600"/>
            <a:ext cx="8042276" cy="1524000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>
              <a:buNone/>
            </a:pPr>
            <a:endParaRPr lang="en-US" dirty="0" smtClean="0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83024"/>
          </a:xfrm>
        </p:spPr>
        <p:txBody>
          <a:bodyPr/>
          <a:lstStyle/>
          <a:p>
            <a:r>
              <a:rPr lang="en-US" dirty="0" smtClean="0"/>
              <a:t>Sequencing</a:t>
            </a:r>
            <a:endParaRPr lang="en-US" dirty="0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549275" y="1295401"/>
            <a:ext cx="8042276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EC2424"/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mRNAseq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2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75bp, minimum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20M mapping reads per sample</a:t>
            </a:r>
          </a:p>
          <a:p>
            <a:pPr marL="806450" lvl="1" indent="-349250" defTabSz="914400">
              <a:spcBef>
                <a:spcPts val="2000"/>
              </a:spcBef>
              <a:buClr>
                <a:srgbClr val="EC2424"/>
              </a:buClr>
              <a:buSzPct val="110000"/>
              <a:buFont typeface="Wingdings 2" pitchFamily="18" charset="2"/>
              <a:buChar char=""/>
            </a:pPr>
            <a:r>
              <a:rPr lang="en-US" sz="1600" dirty="0" smtClean="0"/>
              <a:t>total ~15 billion mapping reads</a:t>
            </a:r>
            <a:endParaRPr kumimoji="0" lang="en-US" sz="1600" b="0" i="0" u="none" strike="noStrike" kern="1200" cap="none" spc="0" normalizeH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EC2424"/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lang="en-US" sz="1600" baseline="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miRNAseq</a:t>
            </a:r>
            <a:r>
              <a:rPr lang="en-US" sz="1600" baseline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1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36bp, minimum of 3M total reads per sample</a:t>
            </a:r>
          </a:p>
          <a:p>
            <a:pPr marL="806450" lvl="1" indent="-349250" defTabSz="914400">
              <a:spcBef>
                <a:spcPts val="2000"/>
              </a:spcBef>
              <a:buClr>
                <a:srgbClr val="EC2424"/>
              </a:buClr>
              <a:buSzPct val="110000"/>
              <a:buFont typeface="Wingdings 2" pitchFamily="18" charset="2"/>
              <a:buChar char=""/>
            </a:pPr>
            <a:r>
              <a:rPr lang="en-US" sz="1600" dirty="0" smtClean="0"/>
              <a:t>total ~1 billion mapping reads</a:t>
            </a:r>
          </a:p>
          <a:p>
            <a:pPr marL="806450" lvl="1" indent="-349250" defTabSz="914400">
              <a:spcBef>
                <a:spcPts val="2000"/>
              </a:spcBef>
              <a:buClr>
                <a:srgbClr val="EC2424"/>
              </a:buClr>
              <a:buSzPct val="110000"/>
              <a:buFont typeface="Wingdings 2" pitchFamily="18" charset="2"/>
              <a:buChar char=""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9250" indent="-349250" defTabSz="914400">
              <a:spcBef>
                <a:spcPts val="2000"/>
              </a:spcBef>
              <a:buClr>
                <a:srgbClr val="EC2424"/>
              </a:buClr>
              <a:buSzPct val="110000"/>
              <a:buFont typeface="Wingdings 2" pitchFamily="18" charset="2"/>
              <a:buChar char=""/>
            </a:pP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All sequencing in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HiSeq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with the latest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TruSeq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kits</a:t>
            </a:r>
          </a:p>
          <a:p>
            <a:pPr marL="806450" lvl="1" indent="-349250" defTabSz="914400">
              <a:spcBef>
                <a:spcPts val="2000"/>
              </a:spcBef>
              <a:buClr>
                <a:srgbClr val="EC2424"/>
              </a:buClr>
              <a:buSzPct val="110000"/>
              <a:buFont typeface="Wingdings 2" pitchFamily="18" charset="2"/>
              <a:buChar char="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standardization of the methods as much</a:t>
            </a:r>
          </a:p>
          <a:p>
            <a:pPr marL="806450" lvl="1" indent="-349250" defTabSz="914400">
              <a:spcBef>
                <a:spcPts val="2000"/>
              </a:spcBef>
              <a:buClr>
                <a:srgbClr val="EC2424"/>
              </a:buClr>
              <a:buSzPct val="110000"/>
            </a:pP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possible</a:t>
            </a: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4459" y="2551889"/>
            <a:ext cx="2717092" cy="2973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and timeline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404176"/>
            <a:ext cx="9144000" cy="1588"/>
          </a:xfrm>
          <a:prstGeom prst="line">
            <a:avLst/>
          </a:prstGeom>
          <a:ln w="111125" cmpd="thinThick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2158424"/>
            <a:ext cx="22859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2010: Pilot of 5 samples, 7 labs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3480376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11818"/>
                </a:solidFill>
              </a:rPr>
              <a:t>2011</a:t>
            </a:r>
            <a:endParaRPr lang="en-US" dirty="0">
              <a:solidFill>
                <a:srgbClr val="A11818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3453" y="356824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11818"/>
                </a:solidFill>
              </a:rPr>
              <a:t>2012</a:t>
            </a:r>
            <a:endParaRPr lang="en-US" dirty="0">
              <a:solidFill>
                <a:srgbClr val="A11818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64167" y="4215824"/>
            <a:ext cx="182203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study design</a:t>
            </a:r>
          </a:p>
          <a:p>
            <a:r>
              <a:rPr lang="en-US" sz="1600" dirty="0" smtClean="0"/>
              <a:t>sample selection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4038600" y="1929030"/>
            <a:ext cx="219850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cell line shipments and growing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43201" y="3810000"/>
            <a:ext cx="21339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 smtClean="0"/>
              <a:t>RNA extraction pilot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24636" y="4343400"/>
            <a:ext cx="16316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RNA extraction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6332168" y="2532222"/>
            <a:ext cx="12878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sequencing</a:t>
            </a:r>
            <a:endParaRPr lang="en-US" sz="1600" dirty="0"/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1676400" y="3568244"/>
            <a:ext cx="1600200" cy="13156"/>
          </a:xfrm>
          <a:prstGeom prst="line">
            <a:avLst/>
          </a:prstGeom>
          <a:ln w="444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657600" y="3099376"/>
            <a:ext cx="1716087" cy="1588"/>
          </a:xfrm>
          <a:prstGeom prst="line">
            <a:avLst/>
          </a:prstGeom>
          <a:ln w="444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267200" y="3581400"/>
            <a:ext cx="877887" cy="1588"/>
          </a:xfrm>
          <a:prstGeom prst="line">
            <a:avLst/>
          </a:prstGeom>
          <a:ln w="444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4313" y="3581400"/>
            <a:ext cx="649287" cy="1588"/>
          </a:xfrm>
          <a:prstGeom prst="line">
            <a:avLst/>
          </a:prstGeom>
          <a:ln w="444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056313" y="3099376"/>
            <a:ext cx="1258887" cy="3176"/>
          </a:xfrm>
          <a:prstGeom prst="line">
            <a:avLst/>
          </a:prstGeom>
          <a:ln w="444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0800000" flipV="1">
            <a:off x="4027309" y="2221418"/>
            <a:ext cx="11291" cy="9027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1447006" y="4190206"/>
            <a:ext cx="1219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0800000" flipV="1">
            <a:off x="6324600" y="2642176"/>
            <a:ext cx="7568" cy="4403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16200000" flipH="1">
            <a:off x="7364125" y="2389476"/>
            <a:ext cx="1426151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4619229" y="3839289"/>
            <a:ext cx="51736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5181600" y="3962400"/>
            <a:ext cx="76358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5400000">
            <a:off x="641856" y="3663444"/>
            <a:ext cx="546676" cy="1588"/>
          </a:xfrm>
          <a:prstGeom prst="line">
            <a:avLst/>
          </a:prstGeom>
          <a:ln w="5715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>
            <a:off x="6279321" y="3688268"/>
            <a:ext cx="546676" cy="1588"/>
          </a:xfrm>
          <a:prstGeom prst="line">
            <a:avLst/>
          </a:prstGeom>
          <a:ln w="5715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7467600" y="3100964"/>
            <a:ext cx="762000" cy="1588"/>
          </a:xfrm>
          <a:prstGeom prst="line">
            <a:avLst/>
          </a:prstGeom>
          <a:ln w="444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934200" y="1600200"/>
            <a:ext cx="112395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QC mapping</a:t>
            </a:r>
            <a:endParaRPr lang="en-US" sz="1600" dirty="0"/>
          </a:p>
        </p:txBody>
      </p:sp>
      <p:cxnSp>
        <p:nvCxnSpPr>
          <p:cNvPr id="80" name="Straight Connector 79"/>
          <p:cNvCxnSpPr/>
          <p:nvPr/>
        </p:nvCxnSpPr>
        <p:spPr>
          <a:xfrm>
            <a:off x="0" y="3122612"/>
            <a:ext cx="2743201" cy="1588"/>
          </a:xfrm>
          <a:prstGeom prst="line">
            <a:avLst/>
          </a:prstGeom>
          <a:ln w="444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>
            <a:off x="1909221" y="2672809"/>
            <a:ext cx="90278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2940948" y="2519833"/>
            <a:ext cx="1125329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352800" y="3099376"/>
            <a:ext cx="341313" cy="3176"/>
          </a:xfrm>
          <a:prstGeom prst="line">
            <a:avLst/>
          </a:prstGeom>
          <a:ln w="444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905000" y="1600200"/>
            <a:ext cx="2285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Thomas / Tuuli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5105400" y="4063424"/>
            <a:ext cx="4038600" cy="2794576"/>
            <a:chOff x="5105400" y="4063424"/>
            <a:chExt cx="4038600" cy="2794576"/>
          </a:xfrm>
        </p:grpSpPr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34200" y="4648200"/>
              <a:ext cx="2209800" cy="2209800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5105400" y="5486400"/>
              <a:ext cx="1801395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 smtClean="0"/>
                <a:t>08/2012</a:t>
              </a:r>
            </a:p>
            <a:p>
              <a:pPr algn="r"/>
              <a:r>
                <a:rPr lang="en-US" sz="1600" dirty="0" smtClean="0"/>
                <a:t>analysis finished</a:t>
              </a:r>
              <a:endParaRPr lang="en-US" sz="16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845440" y="6172200"/>
              <a:ext cx="1088760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 smtClean="0"/>
                <a:t>05/2012</a:t>
              </a:r>
            </a:p>
            <a:p>
              <a:pPr algn="r"/>
              <a:r>
                <a:rPr lang="en-US" sz="1600" dirty="0" smtClean="0"/>
                <a:t>CSHL?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194277" y="4063424"/>
              <a:ext cx="1920418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 smtClean="0"/>
                <a:t>10/1212</a:t>
              </a:r>
            </a:p>
            <a:p>
              <a:pPr algn="r"/>
              <a:r>
                <a:rPr lang="en-US" sz="1600" dirty="0" smtClean="0"/>
                <a:t>paper submission</a:t>
              </a:r>
              <a:endParaRPr lang="en-US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048000"/>
            <a:ext cx="2692400" cy="1036574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5257800" y="3200400"/>
            <a:ext cx="3429000" cy="1752600"/>
          </a:xfrm>
          <a:prstGeom prst="wedgeRoundRectCallout">
            <a:avLst>
              <a:gd name="adj1" fmla="val 42046"/>
              <a:gd name="adj2" fmla="val 8055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rgbClr val="000000"/>
                </a:solidFill>
              </a:rPr>
              <a:t>I guess regulatory variation is important, but I’m sequencing just the </a:t>
            </a:r>
            <a:r>
              <a:rPr lang="en-US" sz="1500" dirty="0" err="1" smtClean="0">
                <a:solidFill>
                  <a:srgbClr val="000000"/>
                </a:solidFill>
              </a:rPr>
              <a:t>exomes</a:t>
            </a:r>
            <a:r>
              <a:rPr lang="en-US" sz="1500" dirty="0" smtClean="0">
                <a:solidFill>
                  <a:srgbClr val="000000"/>
                </a:solidFill>
              </a:rPr>
              <a:t> of my disease cohort since no one can interpret </a:t>
            </a:r>
            <a:r>
              <a:rPr lang="en-US" sz="1500" dirty="0" err="1" smtClean="0">
                <a:solidFill>
                  <a:srgbClr val="000000"/>
                </a:solidFill>
              </a:rPr>
              <a:t>noncoding</a:t>
            </a:r>
            <a:r>
              <a:rPr lang="en-US" sz="1500" dirty="0" smtClean="0">
                <a:solidFill>
                  <a:srgbClr val="000000"/>
                </a:solidFill>
              </a:rPr>
              <a:t> variation anyway.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1219200" y="4572000"/>
            <a:ext cx="4343400" cy="1752600"/>
          </a:xfrm>
          <a:prstGeom prst="wedgeRoundRectCallout">
            <a:avLst>
              <a:gd name="adj1" fmla="val -32515"/>
              <a:gd name="adj2" fmla="val -8309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rgbClr val="000000"/>
                </a:solidFill>
              </a:rPr>
              <a:t>All these variants have been shown to have regulatory effects through different mechanisms. And these other variants are likely to have functional consequences based on their properties.</a:t>
            </a: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257800" y="609600"/>
            <a:ext cx="3105151" cy="1219200"/>
          </a:xfrm>
          <a:prstGeom prst="wedgeRoundRectCallout">
            <a:avLst>
              <a:gd name="adj1" fmla="val 42046"/>
              <a:gd name="adj2" fmla="val 8055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rgbClr val="000000"/>
                </a:solidFill>
              </a:rPr>
              <a:t>We might want to do </a:t>
            </a:r>
            <a:r>
              <a:rPr lang="en-US" sz="1500" dirty="0" err="1" smtClean="0">
                <a:solidFill>
                  <a:srgbClr val="000000"/>
                </a:solidFill>
              </a:rPr>
              <a:t>RNAseq</a:t>
            </a:r>
            <a:r>
              <a:rPr lang="en-US" sz="1500" dirty="0" smtClean="0">
                <a:solidFill>
                  <a:srgbClr val="000000"/>
                </a:solidFill>
              </a:rPr>
              <a:t> in a big scale. What do we get out of it? What are the best methods?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1981201" y="1524000"/>
            <a:ext cx="3505200" cy="1066800"/>
          </a:xfrm>
          <a:prstGeom prst="wedgeRoundRectCallout">
            <a:avLst>
              <a:gd name="adj1" fmla="val -47270"/>
              <a:gd name="adj2" fmla="val 10719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rgbClr val="000000"/>
                </a:solidFill>
              </a:rPr>
              <a:t>This is probably the best </a:t>
            </a:r>
            <a:r>
              <a:rPr lang="en-US" sz="1500" dirty="0" err="1" smtClean="0">
                <a:solidFill>
                  <a:srgbClr val="000000"/>
                </a:solidFill>
              </a:rPr>
              <a:t>genome+transcriptome</a:t>
            </a:r>
            <a:r>
              <a:rPr lang="en-US" sz="1500" dirty="0" smtClean="0">
                <a:solidFill>
                  <a:srgbClr val="000000"/>
                </a:solidFill>
              </a:rPr>
              <a:t> dataset to date</a:t>
            </a:r>
          </a:p>
          <a:p>
            <a:pPr algn="ctr"/>
            <a:r>
              <a:rPr lang="en-US" sz="1500" dirty="0" smtClean="0">
                <a:solidFill>
                  <a:srgbClr val="000000"/>
                </a:solidFill>
              </a:rPr>
              <a:t> – and this is how we did it</a:t>
            </a: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60325" y="76200"/>
            <a:ext cx="5318125" cy="883024"/>
          </a:xfrm>
        </p:spPr>
        <p:txBody>
          <a:bodyPr/>
          <a:lstStyle/>
          <a:p>
            <a:r>
              <a:rPr lang="en-US" dirty="0" smtClean="0"/>
              <a:t>Why are we doing this?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07576"/>
            <a:ext cx="8762999" cy="883024"/>
          </a:xfrm>
        </p:spPr>
        <p:txBody>
          <a:bodyPr/>
          <a:lstStyle/>
          <a:p>
            <a:r>
              <a:rPr lang="en-US" dirty="0" smtClean="0"/>
              <a:t>(Some of the) questions that we want to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43001"/>
            <a:ext cx="8042276" cy="4648199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en-US" dirty="0" smtClean="0"/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How to do </a:t>
            </a:r>
            <a:r>
              <a:rPr lang="en-US" dirty="0" err="1" smtClean="0">
                <a:solidFill>
                  <a:schemeClr val="tx1"/>
                </a:solidFill>
              </a:rPr>
              <a:t>transcriptomics</a:t>
            </a:r>
            <a:r>
              <a:rPr lang="en-US" dirty="0" smtClean="0">
                <a:solidFill>
                  <a:schemeClr val="tx1"/>
                </a:solidFill>
              </a:rPr>
              <a:t> in a big scale?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How does the transcriptome vary and interact? 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What are the genetic variants that affect transcriptome variation?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What are the mechanisms underlying genetic associations to gene regulation?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What is the evolutionary background of regulatory variation? 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What are the consequences on phenotype and disease? How does this contribute to genetic association studies?</a:t>
            </a:r>
          </a:p>
          <a:p>
            <a:pPr marL="806450" lvl="1" indent="-45720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standards </a:t>
            </a:r>
            <a:r>
              <a:rPr lang="en-US" dirty="0" smtClean="0"/>
              <a:t>for RNA-</a:t>
            </a:r>
            <a:r>
              <a:rPr lang="en-US" dirty="0" err="1" smtClean="0"/>
              <a:t>seq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524001"/>
            <a:ext cx="8042276" cy="29717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Multi-center study design</a:t>
            </a:r>
          </a:p>
          <a:p>
            <a:pPr lvl="1"/>
            <a:r>
              <a:rPr lang="en-US" dirty="0" smtClean="0"/>
              <a:t>batch effects</a:t>
            </a:r>
          </a:p>
          <a:p>
            <a:r>
              <a:rPr lang="en-US" dirty="0" smtClean="0"/>
              <a:t>Data storage and distribution</a:t>
            </a:r>
          </a:p>
          <a:p>
            <a:r>
              <a:rPr lang="en-US" dirty="0" smtClean="0"/>
              <a:t>Low-level data processing</a:t>
            </a:r>
          </a:p>
          <a:p>
            <a:pPr lvl="1"/>
            <a:r>
              <a:rPr lang="en-US" dirty="0" smtClean="0"/>
              <a:t>Mapping</a:t>
            </a:r>
          </a:p>
          <a:p>
            <a:pPr lvl="1"/>
            <a:r>
              <a:rPr lang="en-US" dirty="0" smtClean="0"/>
              <a:t>Quantification of expression levels and splicing</a:t>
            </a:r>
          </a:p>
          <a:p>
            <a:pPr lvl="1"/>
            <a:r>
              <a:rPr lang="en-US" dirty="0" smtClean="0"/>
              <a:t>Normalization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20675" y="107576"/>
            <a:ext cx="8594725" cy="883024"/>
          </a:xfrm>
        </p:spPr>
        <p:txBody>
          <a:bodyPr/>
          <a:lstStyle/>
          <a:p>
            <a:r>
              <a:rPr lang="en-US" dirty="0" smtClean="0"/>
              <a:t>Variation and interaction of the transcriptome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9275" y="1219201"/>
            <a:ext cx="8366125" cy="2687871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General patterns of (mRNA), </a:t>
            </a:r>
            <a:r>
              <a:rPr lang="en-US" sz="2000" dirty="0" err="1" smtClean="0"/>
              <a:t>miRNA</a:t>
            </a:r>
            <a:r>
              <a:rPr lang="en-US" sz="2000" dirty="0" smtClean="0"/>
              <a:t>, and splicing variation in populations</a:t>
            </a:r>
          </a:p>
          <a:p>
            <a:r>
              <a:rPr lang="en-US" sz="2000" dirty="0" smtClean="0"/>
              <a:t>How does </a:t>
            </a:r>
            <a:r>
              <a:rPr lang="en-US" sz="2000" dirty="0" err="1" smtClean="0"/>
              <a:t>miRNA</a:t>
            </a:r>
            <a:r>
              <a:rPr lang="en-US" sz="2000" dirty="0" smtClean="0"/>
              <a:t> (and </a:t>
            </a:r>
            <a:r>
              <a:rPr lang="en-US" sz="2000" dirty="0" err="1" smtClean="0"/>
              <a:t>lncRNA</a:t>
            </a:r>
            <a:r>
              <a:rPr lang="en-US" sz="2000" dirty="0" smtClean="0"/>
              <a:t>) regulate mRNA levels?</a:t>
            </a:r>
          </a:p>
          <a:p>
            <a:pPr lvl="1"/>
            <a:r>
              <a:rPr lang="en-US" sz="2000" dirty="0" err="1" smtClean="0"/>
              <a:t>Coexpression</a:t>
            </a:r>
            <a:r>
              <a:rPr lang="en-US" sz="2000" dirty="0" smtClean="0"/>
              <a:t> networks</a:t>
            </a:r>
          </a:p>
          <a:p>
            <a:r>
              <a:rPr lang="en-US" sz="2000" dirty="0" smtClean="0"/>
              <a:t>Stochastic variation in transcription levels (and splicing)</a:t>
            </a:r>
          </a:p>
          <a:p>
            <a:pPr lvl="1"/>
            <a:r>
              <a:rPr lang="en-US" sz="1800" dirty="0" err="1" smtClean="0"/>
              <a:t>miRNAs</a:t>
            </a:r>
            <a:r>
              <a:rPr lang="en-US" sz="1800" dirty="0" smtClean="0"/>
              <a:t> and canalization</a:t>
            </a:r>
          </a:p>
          <a:p>
            <a:pPr lvl="1"/>
            <a:r>
              <a:rPr lang="en-US" sz="1800" dirty="0" smtClean="0"/>
              <a:t>Genetic control of transcriptional variation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  <p:grpSp>
        <p:nvGrpSpPr>
          <p:cNvPr id="97" name="Group 96"/>
          <p:cNvGrpSpPr/>
          <p:nvPr/>
        </p:nvGrpSpPr>
        <p:grpSpPr>
          <a:xfrm>
            <a:off x="3466882" y="4279885"/>
            <a:ext cx="2533759" cy="1897436"/>
            <a:chOff x="3466882" y="4279885"/>
            <a:chExt cx="2533759" cy="1897436"/>
          </a:xfrm>
        </p:grpSpPr>
        <p:cxnSp>
          <p:nvCxnSpPr>
            <p:cNvPr id="37" name="Straight Arrow Connector 36"/>
            <p:cNvCxnSpPr/>
            <p:nvPr/>
          </p:nvCxnSpPr>
          <p:spPr>
            <a:xfrm rot="5400000" flipH="1" flipV="1">
              <a:off x="3203536" y="5192239"/>
              <a:ext cx="132383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3866247" y="5854156"/>
              <a:ext cx="213439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4094847" y="5854156"/>
              <a:ext cx="1728433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dirty="0" err="1" smtClean="0"/>
                <a:t>miRNA</a:t>
              </a:r>
              <a:r>
                <a:rPr lang="en-US" sz="1500" dirty="0" smtClean="0"/>
                <a:t> </a:t>
              </a:r>
              <a:r>
                <a:rPr lang="en-US" sz="1500" dirty="0" err="1" smtClean="0"/>
                <a:t>expr</a:t>
              </a:r>
              <a:r>
                <a:rPr lang="en-US" sz="1500" dirty="0" smtClean="0"/>
                <a:t> level</a:t>
              </a:r>
              <a:endParaRPr lang="en-US" sz="1500" dirty="0"/>
            </a:p>
          </p:txBody>
        </p:sp>
        <p:sp>
          <p:nvSpPr>
            <p:cNvPr id="40" name="TextBox 39"/>
            <p:cNvSpPr txBox="1"/>
            <p:nvPr/>
          </p:nvSpPr>
          <p:spPr>
            <a:xfrm rot="16200000">
              <a:off x="2864139" y="4882628"/>
              <a:ext cx="1528652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dirty="0" smtClean="0"/>
                <a:t>gene </a:t>
              </a:r>
              <a:r>
                <a:rPr lang="en-US" sz="1500" dirty="0" err="1" smtClean="0"/>
                <a:t>expr</a:t>
              </a:r>
              <a:r>
                <a:rPr lang="en-US" sz="1500" dirty="0" smtClean="0"/>
                <a:t> level</a:t>
              </a:r>
              <a:endParaRPr lang="en-US" sz="1500" dirty="0"/>
            </a:p>
          </p:txBody>
        </p:sp>
        <p:sp>
          <p:nvSpPr>
            <p:cNvPr id="41" name="Oval 40"/>
            <p:cNvSpPr/>
            <p:nvPr/>
          </p:nvSpPr>
          <p:spPr>
            <a:xfrm>
              <a:off x="4094847" y="4606521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4247247" y="4892956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4933047" y="5673321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4323447" y="4863556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4657647" y="5015956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4733847" y="5168356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5648247" y="5433686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5542647" y="5386886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5343447" y="5463086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5420441" y="5386886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4505247" y="5121556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4657647" y="5597121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4886247" y="5415321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191047" y="5509886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5038647" y="5340086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4933047" y="5262921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4963241" y="4987521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4171841" y="5262921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4399647" y="5643921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4657647" y="4758921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4552047" y="4577121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4171841" y="5597121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4733847" y="5273956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5114847" y="5234486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267247" y="5386886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4171047" y="5045356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4429841" y="5396956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6229240" y="4419600"/>
            <a:ext cx="2533760" cy="1676400"/>
            <a:chOff x="6229240" y="4419600"/>
            <a:chExt cx="2533760" cy="1676400"/>
          </a:xfrm>
        </p:grpSpPr>
        <p:sp>
          <p:nvSpPr>
            <p:cNvPr id="73" name="Oval 72"/>
            <p:cNvSpPr/>
            <p:nvPr/>
          </p:nvSpPr>
          <p:spPr>
            <a:xfrm>
              <a:off x="8305800" y="4525200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8382000" y="4419600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8" name="Straight Arrow Connector 67"/>
            <p:cNvCxnSpPr/>
            <p:nvPr/>
          </p:nvCxnSpPr>
          <p:spPr>
            <a:xfrm rot="5400000" flipH="1" flipV="1">
              <a:off x="5966689" y="5167959"/>
              <a:ext cx="132383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6628606" y="5830670"/>
              <a:ext cx="213439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7218761" y="5772835"/>
              <a:ext cx="101083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dirty="0" smtClean="0"/>
                <a:t>genotype</a:t>
              </a:r>
              <a:endParaRPr lang="en-US" sz="1500" dirty="0"/>
            </a:p>
          </p:txBody>
        </p:sp>
        <p:sp>
          <p:nvSpPr>
            <p:cNvPr id="71" name="TextBox 70"/>
            <p:cNvSpPr txBox="1"/>
            <p:nvPr/>
          </p:nvSpPr>
          <p:spPr>
            <a:xfrm rot="16200000">
              <a:off x="5692339" y="4988968"/>
              <a:ext cx="1396968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dirty="0" err="1" smtClean="0"/>
                <a:t>expr</a:t>
              </a:r>
              <a:r>
                <a:rPr lang="en-US" sz="1500" dirty="0" smtClean="0"/>
                <a:t> </a:t>
              </a:r>
              <a:r>
                <a:rPr lang="en-US" sz="1500" i="1" dirty="0" smtClean="0"/>
                <a:t>variance</a:t>
              </a:r>
              <a:endParaRPr lang="en-US" sz="1500" i="1" dirty="0"/>
            </a:p>
          </p:txBody>
        </p:sp>
        <p:sp>
          <p:nvSpPr>
            <p:cNvPr id="72" name="Oval 71"/>
            <p:cNvSpPr/>
            <p:nvPr/>
          </p:nvSpPr>
          <p:spPr>
            <a:xfrm>
              <a:off x="6963600" y="5649835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7620000" y="4993435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7010400" y="5573635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7010400" y="5726035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7039800" y="5649835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Oval 78"/>
            <p:cNvSpPr/>
            <p:nvPr/>
          </p:nvSpPr>
          <p:spPr>
            <a:xfrm>
              <a:off x="6963600" y="5515800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8305800" y="4495800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8335200" y="4612435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8382000" y="4764835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8305800" y="4724400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8411400" y="4601400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7620000" y="5145835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7620000" y="5298235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7696200" y="5040235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7725600" y="5222035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7573200" y="5069635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7573200" y="5192635"/>
              <a:ext cx="46800" cy="46800"/>
            </a:xfrm>
            <a:prstGeom prst="ellipse">
              <a:avLst/>
            </a:prstGeom>
            <a:solidFill>
              <a:srgbClr val="A11818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5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675" y="3962400"/>
            <a:ext cx="2820194" cy="2526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PopGenTemplate1">
  <a:themeElements>
    <a:clrScheme name="Custom 1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A11818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FunPopGenTemplate1.potx</Template>
  <TotalTime>17958</TotalTime>
  <Words>911</Words>
  <Application>Microsoft Macintosh PowerPoint</Application>
  <PresentationFormat>On-screen Show (4:3)</PresentationFormat>
  <Paragraphs>265</Paragraphs>
  <Slides>15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FunPopGenTemplate1</vt:lpstr>
      <vt:lpstr>Geuvadis WP4:  RNA sequencing  Progress and Aims</vt:lpstr>
      <vt:lpstr>Genomics, meet transcriptomics  RNA sequencing of ~500 individuals from the 1000 Genomes </vt:lpstr>
      <vt:lpstr>Samples</vt:lpstr>
      <vt:lpstr>Sequencing</vt:lpstr>
      <vt:lpstr>Progress and timeline</vt:lpstr>
      <vt:lpstr>Why are we doing this?</vt:lpstr>
      <vt:lpstr>(Some of the) questions that we want to address</vt:lpstr>
      <vt:lpstr>Developing standards for RNA-seq</vt:lpstr>
      <vt:lpstr>Variation and interaction of the transcriptome</vt:lpstr>
      <vt:lpstr>Genetic effects on regulatory variation</vt:lpstr>
      <vt:lpstr>How do genetic variants affect transcriptional regulation</vt:lpstr>
      <vt:lpstr>Evolutionary background of regulatory variation</vt:lpstr>
      <vt:lpstr>Role of regulatory variation in disease</vt:lpstr>
      <vt:lpstr>How will we get there? </vt:lpstr>
      <vt:lpstr>Acknowledgements</vt:lpstr>
    </vt:vector>
  </TitlesOfParts>
  <Manager/>
  <Company>CMU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Geuvadis RNA sequencing  Aims and analyses</dc:title>
  <dc:subject/>
  <dc:creator>Tuuli Lappalainen</dc:creator>
  <cp:keywords/>
  <dc:description/>
  <cp:lastModifiedBy>Tuuli Lappalainen</cp:lastModifiedBy>
  <cp:revision>29</cp:revision>
  <dcterms:created xsi:type="dcterms:W3CDTF">2011-11-28T09:48:22Z</dcterms:created>
  <dcterms:modified xsi:type="dcterms:W3CDTF">2011-11-28T09:49:44Z</dcterms:modified>
  <cp:category/>
</cp:coreProperties>
</file>